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16"/>
  </p:handoutMasterIdLst>
  <p:sldIdLst>
    <p:sldId id="274" r:id="rId3"/>
    <p:sldId id="269" r:id="rId4"/>
    <p:sldId id="270" r:id="rId5"/>
    <p:sldId id="257" r:id="rId6"/>
    <p:sldId id="259" r:id="rId7"/>
    <p:sldId id="260" r:id="rId8"/>
    <p:sldId id="262" r:id="rId9"/>
    <p:sldId id="271" r:id="rId10"/>
    <p:sldId id="272" r:id="rId11"/>
    <p:sldId id="273" r:id="rId12"/>
    <p:sldId id="261" r:id="rId13"/>
    <p:sldId id="275" r:id="rId14"/>
    <p:sldId id="266" r:id="rId15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40"/>
    <p:restoredTop sz="94614"/>
  </p:normalViewPr>
  <p:slideViewPr>
    <p:cSldViewPr showGuides="1">
      <p:cViewPr>
        <p:scale>
          <a:sx n="81" d="100"/>
          <a:sy n="81" d="100"/>
        </p:scale>
        <p:origin x="-1422" y="-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handoutMaster" Target="handoutMasters/handoutMaster1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>
                <a:latin typeface="Times New Roman" panose="02020603050405020304" pitchFamily="52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52" charset="0"/>
              <a:ea typeface="+mn-ea"/>
              <a:cs typeface="+mn-cs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>
                <a:latin typeface="Times New Roman" panose="02020603050405020304" pitchFamily="52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52" charset="0"/>
              <a:ea typeface="+mn-ea"/>
              <a:cs typeface="+mn-cs"/>
            </a:endParaRP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>
                <a:latin typeface="Times New Roman" panose="02020603050405020304" pitchFamily="52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52" charset="0"/>
              <a:ea typeface="+mn-ea"/>
              <a:cs typeface="+mn-cs"/>
            </a:endParaRPr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hangingPunct="1">
              <a:buNone/>
            </a:pPr>
            <a:fld id="{9A0DB2DC-4C9A-4742-B13C-FB6460FD3503}" type="slidenum">
              <a:rPr lang="en-US" sz="1200" dirty="0">
                <a:latin typeface="Times New Roman" panose="02020603050405020304" pitchFamily="52" charset="0"/>
              </a:rPr>
            </a:fld>
            <a:endParaRPr lang="en-US" sz="1200" dirty="0">
              <a:latin typeface="Times New Roman" panose="02020603050405020304" pitchFamily="52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/>
          <p:nvPr/>
        </p:nvGrpSpPr>
        <p:grpSpPr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14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52" charset="0"/>
                <a:ea typeface="+mn-ea"/>
                <a:cs typeface="+mn-cs"/>
              </a:endParaRPr>
            </a:p>
          </p:txBody>
        </p:sp>
        <p:sp>
          <p:nvSpPr>
            <p:cNvPr id="15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52" charset="0"/>
                <a:ea typeface="+mn-ea"/>
                <a:cs typeface="+mn-cs"/>
              </a:endParaRPr>
            </a:p>
          </p:txBody>
        </p:sp>
        <p:sp>
          <p:nvSpPr>
            <p:cNvPr id="16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52" charset="0"/>
                <a:ea typeface="+mn-ea"/>
                <a:cs typeface="+mn-cs"/>
              </a:endParaRPr>
            </a:p>
          </p:txBody>
        </p:sp>
        <p:sp>
          <p:nvSpPr>
            <p:cNvPr id="17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52" charset="0"/>
                <a:ea typeface="+mn-ea"/>
                <a:cs typeface="+mn-cs"/>
              </a:endParaRPr>
            </a:p>
          </p:txBody>
        </p:sp>
        <p:sp>
          <p:nvSpPr>
            <p:cNvPr id="18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52" charset="0"/>
                <a:ea typeface="+mn-ea"/>
                <a:cs typeface="+mn-cs"/>
              </a:endParaRPr>
            </a:p>
          </p:txBody>
        </p:sp>
        <p:sp>
          <p:nvSpPr>
            <p:cNvPr id="19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52" charset="0"/>
                <a:ea typeface="+mn-ea"/>
                <a:cs typeface="+mn-cs"/>
              </a:endParaRPr>
            </a:p>
          </p:txBody>
        </p:sp>
      </p:grpSp>
      <p:sp>
        <p:nvSpPr>
          <p:cNvPr id="4404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smtClean="0"/>
          </a:p>
        </p:txBody>
      </p:sp>
      <p:sp>
        <p:nvSpPr>
          <p:cNvPr id="4404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smtClean="0"/>
          </a:p>
        </p:txBody>
      </p:sp>
      <p:sp>
        <p:nvSpPr>
          <p:cNvPr id="20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1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2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algn="r" eaLnBrk="1" hangingPunct="1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None/>
              <a:defRPr/>
            </a:pP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1026" name="Group 2"/>
          <p:cNvGrpSpPr/>
          <p:nvPr/>
        </p:nvGrpSpPr>
        <p:grpSpPr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032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52" charset="0"/>
                <a:ea typeface="+mn-ea"/>
                <a:cs typeface="+mn-cs"/>
              </a:endParaRPr>
            </a:p>
          </p:txBody>
        </p:sp>
        <p:sp>
          <p:nvSpPr>
            <p:cNvPr id="1033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52" charset="0"/>
                <a:ea typeface="+mn-ea"/>
                <a:cs typeface="+mn-cs"/>
              </a:endParaRPr>
            </a:p>
          </p:txBody>
        </p:sp>
        <p:sp>
          <p:nvSpPr>
            <p:cNvPr id="1034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52" charset="0"/>
                <a:ea typeface="+mn-ea"/>
                <a:cs typeface="+mn-cs"/>
              </a:endParaRPr>
            </a:p>
          </p:txBody>
        </p:sp>
        <p:sp>
          <p:nvSpPr>
            <p:cNvPr id="1035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52" charset="0"/>
                <a:ea typeface="+mn-ea"/>
                <a:cs typeface="+mn-cs"/>
              </a:endParaRPr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52" charset="0"/>
                <a:ea typeface="+mn-ea"/>
                <a:cs typeface="+mn-cs"/>
              </a:endParaRPr>
            </a:p>
          </p:txBody>
        </p:sp>
      </p:grpSp>
      <p:sp>
        <p:nvSpPr>
          <p:cNvPr id="1027" name="Rectangle 8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4301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0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301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0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301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0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031" name="Rectangle 1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dirty="0"/>
              <a:t>Click to edit Master title style</a:t>
            </a:r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 thruBlk="1"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hyperlink" Target="http://www.scotland.gov.uk/edru/pdf/ers/interchange_57.pdf" TargetMode="External"/><Relationship Id="rId4" Type="http://schemas.openxmlformats.org/officeDocument/2006/relationships/hyperlink" Target="http://www.synthetic-phonics.com/" TargetMode="External"/><Relationship Id="rId3" Type="http://schemas.openxmlformats.org/officeDocument/2006/relationships/hyperlink" Target="http://www.syntheticphonics.com/" TargetMode="External"/><Relationship Id="rId2" Type="http://schemas.openxmlformats.org/officeDocument/2006/relationships/hyperlink" Target="http://www.nationalreadingpanel.org/" TargetMode="External"/><Relationship Id="rId1" Type="http://schemas.openxmlformats.org/officeDocument/2006/relationships/hyperlink" Target="http://www.nichd.nih.gov/new/releases/nrp.cf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.png"/><Relationship Id="rId2" Type="http://schemas.microsoft.com/office/2007/relationships/media" Target="file:///C:\Users\user\Desktop\phonics%20semester1\Syllables!___Scratch_Garden.mp4" TargetMode="External"/><Relationship Id="rId1" Type="http://schemas.openxmlformats.org/officeDocument/2006/relationships/video" Target="file:///C:\Users\user\Desktop\phonics%20semester1\Syllables!___Scratch_Garden.mp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 vert="horz" wrap="square" lIns="91440" tIns="45720" rIns="91440" bIns="45720" anchor="b"/>
          <a:p>
            <a:pPr>
              <a:buClrTx/>
              <a:buSzTx/>
              <a:buFontTx/>
            </a:pPr>
            <a:r>
              <a:rPr dirty="0">
                <a:latin typeface="+mj-lt"/>
                <a:ea typeface="+mj-ea"/>
                <a:cs typeface="+mj-cs"/>
              </a:rPr>
              <a:t>Phonic</a:t>
            </a:r>
            <a:r>
              <a:rPr lang="en-GB" dirty="0">
                <a:latin typeface="+mj-lt"/>
                <a:ea typeface="+mj-ea"/>
                <a:cs typeface="+mj-cs"/>
              </a:rPr>
              <a:t>s</a:t>
            </a:r>
            <a:endParaRPr lang="en-GB" dirty="0">
              <a:latin typeface="+mj-lt"/>
              <a:ea typeface="+mj-ea"/>
              <a:cs typeface="+mj-cs"/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/>
        <p:txBody>
          <a:bodyPr vert="horz" wrap="square" lIns="91440" tIns="45720" rIns="91440" bIns="45720" anchor="t"/>
          <a:p>
            <a:pPr>
              <a:buSzTx/>
            </a:pPr>
            <a:r>
              <a:rPr dirty="0">
                <a:latin typeface="+mn-lt"/>
                <a:ea typeface="+mn-ea"/>
                <a:cs typeface="+mn-cs"/>
              </a:rPr>
              <a:t>Analytic vs. Synthetic</a:t>
            </a:r>
            <a:endParaRPr dirty="0">
              <a:latin typeface="+mn-lt"/>
              <a:ea typeface="+mn-ea"/>
              <a:cs typeface="+mn-cs"/>
            </a:endParaRPr>
          </a:p>
        </p:txBody>
      </p:sp>
      <p:pic>
        <p:nvPicPr>
          <p:cNvPr id="4" name="Picture 4" descr="UNION ICON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621030"/>
            <a:ext cx="4196080" cy="42151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Rectangles 1"/>
          <p:cNvSpPr/>
          <p:nvPr/>
        </p:nvSpPr>
        <p:spPr>
          <a:xfrm>
            <a:off x="3787140" y="5257800"/>
            <a:ext cx="4381500" cy="828675"/>
          </a:xfrm>
          <a:prstGeom prst="rect">
            <a:avLst/>
          </a:prstGeom>
          <a:gradFill>
            <a:gsLst>
              <a:gs pos="0">
                <a:srgbClr val="14CD68"/>
              </a:gs>
              <a:gs pos="100000">
                <a:srgbClr val="0B6E38"/>
              </a:gs>
            </a:gsLst>
            <a:lin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GB" alt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MR. EBRIMA BAH</a:t>
            </a:r>
            <a:endParaRPr kumimoji="0" lang="en-GB" alt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r>
              <a:rPr sz="3400" dirty="0"/>
              <a:t>Teaching Synthetic Phonics</a:t>
            </a:r>
            <a:br>
              <a:rPr sz="3400" dirty="0"/>
            </a:br>
            <a:r>
              <a:rPr sz="1900" dirty="0"/>
              <a:t>(www.synthetic-phonics.com)</a:t>
            </a:r>
            <a:endParaRPr sz="1900" dirty="0"/>
          </a:p>
        </p:txBody>
      </p:sp>
      <p:sp>
        <p:nvSpPr>
          <p:cNvPr id="12291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eaLnBrk="1" hangingPunct="1">
              <a:lnSpc>
                <a:spcPct val="90000"/>
              </a:lnSpc>
            </a:pPr>
            <a:r>
              <a:rPr sz="2800" u="sng" dirty="0"/>
              <a:t>Second Step</a:t>
            </a:r>
            <a:r>
              <a:rPr sz="2800" dirty="0"/>
              <a:t>: Students learn how to blend the sounds together to form recognizable words </a:t>
            </a:r>
            <a:endParaRPr sz="2800" dirty="0"/>
          </a:p>
          <a:p>
            <a:pPr lvl="1" eaLnBrk="1" hangingPunct="1">
              <a:lnSpc>
                <a:spcPct val="90000"/>
              </a:lnSpc>
            </a:pPr>
            <a:r>
              <a:rPr sz="2500" dirty="0"/>
              <a:t>e.g. After students have learned the letters a, b, c, and t, they can be shown how to blend the letters together to form the words bat, cat, and cab</a:t>
            </a:r>
            <a:endParaRPr sz="2500" u="sng" dirty="0"/>
          </a:p>
          <a:p>
            <a:pPr eaLnBrk="1" hangingPunct="1">
              <a:lnSpc>
                <a:spcPct val="90000"/>
              </a:lnSpc>
            </a:pPr>
            <a:r>
              <a:rPr sz="2800" u="sng" dirty="0"/>
              <a:t>Third Step</a:t>
            </a:r>
            <a:r>
              <a:rPr sz="2800" dirty="0"/>
              <a:t>: Students are taught to sound out and blend letters to pronounce unfamiliar words</a:t>
            </a:r>
            <a:endParaRPr sz="2800" dirty="0"/>
          </a:p>
          <a:p>
            <a:pPr eaLnBrk="1" hangingPunct="1">
              <a:lnSpc>
                <a:spcPct val="90000"/>
              </a:lnSpc>
            </a:pPr>
            <a:r>
              <a:rPr sz="2800" dirty="0"/>
              <a:t>Rapid approach:</a:t>
            </a:r>
            <a:endParaRPr sz="2800" dirty="0"/>
          </a:p>
          <a:p>
            <a:pPr lvl="1" eaLnBrk="1" hangingPunct="1">
              <a:lnSpc>
                <a:spcPct val="90000"/>
              </a:lnSpc>
            </a:pPr>
            <a:r>
              <a:rPr sz="2500" dirty="0"/>
              <a:t>Students typically learn about 6 phonemes per week</a:t>
            </a:r>
            <a:endParaRPr sz="2500" dirty="0"/>
          </a:p>
          <a:p>
            <a:pPr lvl="1" eaLnBrk="1" hangingPunct="1">
              <a:lnSpc>
                <a:spcPct val="90000"/>
              </a:lnSpc>
            </a:pPr>
            <a:r>
              <a:rPr sz="2500" dirty="0"/>
              <a:t>Students learn most common letter-sound relationships in a matter of weeks</a:t>
            </a:r>
            <a:endParaRPr sz="2500" dirty="0"/>
          </a:p>
        </p:txBody>
      </p:sp>
      <p:sp>
        <p:nvSpPr>
          <p:cNvPr id="2" name="Rectangles 1"/>
          <p:cNvSpPr/>
          <p:nvPr/>
        </p:nvSpPr>
        <p:spPr>
          <a:xfrm>
            <a:off x="5229860" y="6258560"/>
            <a:ext cx="3724275" cy="599440"/>
          </a:xfrm>
          <a:prstGeom prst="rect">
            <a:avLst/>
          </a:prstGeom>
          <a:gradFill>
            <a:gsLst>
              <a:gs pos="0">
                <a:srgbClr val="14CD68"/>
              </a:gs>
              <a:gs pos="100000">
                <a:srgbClr val="0B6E38"/>
              </a:gs>
            </a:gsLst>
            <a:lin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GB" alt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MR. EBRIMA BAH</a:t>
            </a:r>
            <a:endParaRPr kumimoji="0" lang="en-GB" alt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r>
              <a:rPr dirty="0"/>
              <a:t>Analytic vs. Synthetic</a:t>
            </a:r>
            <a:br>
              <a:rPr dirty="0"/>
            </a:br>
            <a:r>
              <a:rPr sz="1900" dirty="0"/>
              <a:t>(Watson &amp; Johnston, 2000)</a:t>
            </a:r>
            <a:endParaRPr sz="1900" dirty="0"/>
          </a:p>
        </p:txBody>
      </p:sp>
      <p:sp>
        <p:nvSpPr>
          <p:cNvPr id="13315" name="Rectangle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3838" cy="4530725"/>
          </a:xfrm>
        </p:spPr>
        <p:txBody>
          <a:bodyPr vert="horz" wrap="square" lIns="91440" tIns="45720" rIns="91440" bIns="45720" anchor="t"/>
          <a:p>
            <a:pPr eaLnBrk="1" hangingPunct="1">
              <a:lnSpc>
                <a:spcPct val="90000"/>
              </a:lnSpc>
              <a:buSzTx/>
            </a:pPr>
            <a:r>
              <a:rPr dirty="0">
                <a:latin typeface="+mn-lt"/>
                <a:ea typeface="+mn-ea"/>
                <a:cs typeface="+mn-cs"/>
              </a:rPr>
              <a:t>Analytic:</a:t>
            </a:r>
            <a:endParaRPr dirty="0">
              <a:latin typeface="+mn-lt"/>
              <a:ea typeface="+mn-ea"/>
              <a:cs typeface="+mn-cs"/>
            </a:endParaRPr>
          </a:p>
          <a:p>
            <a:pPr lvl="1" eaLnBrk="1" hangingPunct="1">
              <a:lnSpc>
                <a:spcPct val="90000"/>
              </a:lnSpc>
            </a:pPr>
            <a:r>
              <a:rPr sz="2300" dirty="0">
                <a:latin typeface="+mn-lt"/>
              </a:rPr>
              <a:t>The whole word is seen and students have their attention drawn to certain letters and their sounds</a:t>
            </a:r>
            <a:endParaRPr sz="2300" dirty="0">
              <a:latin typeface="+mn-lt"/>
            </a:endParaRPr>
          </a:p>
          <a:p>
            <a:pPr lvl="1" eaLnBrk="1" hangingPunct="1">
              <a:lnSpc>
                <a:spcPct val="90000"/>
              </a:lnSpc>
            </a:pPr>
            <a:r>
              <a:rPr sz="2300" dirty="0">
                <a:latin typeface="+mn-lt"/>
              </a:rPr>
              <a:t>Taught after an initial sight vocabulary has been established</a:t>
            </a:r>
            <a:endParaRPr sz="2300" dirty="0">
              <a:latin typeface="+mn-lt"/>
            </a:endParaRPr>
          </a:p>
          <a:p>
            <a:pPr lvl="1" eaLnBrk="1" hangingPunct="1">
              <a:lnSpc>
                <a:spcPct val="90000"/>
              </a:lnSpc>
            </a:pPr>
            <a:r>
              <a:rPr sz="2300" dirty="0">
                <a:latin typeface="+mn-lt"/>
              </a:rPr>
              <a:t>Breaks down from whole to part</a:t>
            </a:r>
            <a:endParaRPr sz="2300" dirty="0">
              <a:latin typeface="+mn-lt"/>
            </a:endParaRPr>
          </a:p>
        </p:txBody>
      </p:sp>
      <p:sp>
        <p:nvSpPr>
          <p:cNvPr id="13316" name="Rectangle 4"/>
          <p:cNvSpPr>
            <a:spLocks noGrp="1"/>
          </p:cNvSpPr>
          <p:nvPr>
            <p:ph sz="half" idx="2"/>
          </p:nvPr>
        </p:nvSpPr>
        <p:spPr>
          <a:xfrm>
            <a:off x="4652963" y="1600200"/>
            <a:ext cx="4033837" cy="4530725"/>
          </a:xfrm>
        </p:spPr>
        <p:txBody>
          <a:bodyPr vert="horz" wrap="square" lIns="91440" tIns="45720" rIns="91440" bIns="45720" anchor="t"/>
          <a:p>
            <a:pPr eaLnBrk="1" hangingPunct="1">
              <a:lnSpc>
                <a:spcPct val="90000"/>
              </a:lnSpc>
              <a:buSzTx/>
            </a:pPr>
            <a:r>
              <a:rPr dirty="0">
                <a:latin typeface="+mn-lt"/>
                <a:ea typeface="+mn-ea"/>
                <a:cs typeface="+mn-cs"/>
              </a:rPr>
              <a:t>Synthetic:</a:t>
            </a:r>
            <a:endParaRPr dirty="0">
              <a:latin typeface="+mn-lt"/>
              <a:ea typeface="+mn-ea"/>
              <a:cs typeface="+mn-cs"/>
            </a:endParaRPr>
          </a:p>
          <a:p>
            <a:pPr lvl="1" eaLnBrk="1" hangingPunct="1">
              <a:lnSpc>
                <a:spcPct val="90000"/>
              </a:lnSpc>
            </a:pPr>
            <a:r>
              <a:rPr sz="2300" dirty="0">
                <a:latin typeface="+mn-lt"/>
              </a:rPr>
              <a:t>All of the letter sounds are taught very rapidly and the emphasis is on how words are built up</a:t>
            </a:r>
            <a:endParaRPr sz="2300" dirty="0">
              <a:latin typeface="+mn-lt"/>
            </a:endParaRPr>
          </a:p>
          <a:p>
            <a:pPr lvl="1" eaLnBrk="1" hangingPunct="1">
              <a:lnSpc>
                <a:spcPct val="90000"/>
              </a:lnSpc>
            </a:pPr>
            <a:r>
              <a:rPr sz="2300" dirty="0">
                <a:latin typeface="+mn-lt"/>
              </a:rPr>
              <a:t>Generally starts before students are introduced to whole words or reading scheme books</a:t>
            </a:r>
            <a:endParaRPr sz="2300" dirty="0">
              <a:latin typeface="+mn-lt"/>
            </a:endParaRPr>
          </a:p>
          <a:p>
            <a:pPr lvl="1" eaLnBrk="1" hangingPunct="1">
              <a:lnSpc>
                <a:spcPct val="90000"/>
              </a:lnSpc>
            </a:pPr>
            <a:r>
              <a:rPr sz="2300" dirty="0">
                <a:latin typeface="+mn-lt"/>
              </a:rPr>
              <a:t>Builds up from part to whole</a:t>
            </a:r>
            <a:endParaRPr sz="2300" dirty="0">
              <a:latin typeface="+mn-lt"/>
            </a:endParaRPr>
          </a:p>
        </p:txBody>
      </p:sp>
      <p:sp>
        <p:nvSpPr>
          <p:cNvPr id="2" name="Rectangles 1"/>
          <p:cNvSpPr/>
          <p:nvPr/>
        </p:nvSpPr>
        <p:spPr>
          <a:xfrm>
            <a:off x="4305300" y="6043930"/>
            <a:ext cx="4381500" cy="585470"/>
          </a:xfrm>
          <a:prstGeom prst="rect">
            <a:avLst/>
          </a:prstGeom>
          <a:gradFill>
            <a:gsLst>
              <a:gs pos="0">
                <a:srgbClr val="14CD68"/>
              </a:gs>
              <a:gs pos="100000">
                <a:srgbClr val="0B6E38"/>
              </a:gs>
            </a:gsLst>
            <a:lin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GB" alt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MR. EBRIMA BAH</a:t>
            </a:r>
            <a:endParaRPr kumimoji="0" lang="en-GB" alt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br>
              <a:rPr b="1" dirty="0"/>
            </a:br>
            <a:br>
              <a:rPr b="1" dirty="0"/>
            </a:br>
            <a:br>
              <a:rPr b="1" dirty="0"/>
            </a:br>
            <a:br>
              <a:rPr b="1" dirty="0"/>
            </a:br>
            <a:r>
              <a:rPr b="1" dirty="0"/>
              <a:t>Synthetic or Analytic??</a:t>
            </a:r>
            <a:endParaRPr b="1" dirty="0"/>
          </a:p>
        </p:txBody>
      </p:sp>
      <p:sp>
        <p:nvSpPr>
          <p:cNvPr id="14339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53400" cy="4530725"/>
          </a:xfrm>
        </p:spPr>
        <p:txBody>
          <a:bodyPr vert="horz" wrap="square" lIns="91440" tIns="45720" rIns="91440" bIns="45720" anchor="t"/>
          <a:p>
            <a:pPr>
              <a:buSzTx/>
            </a:pPr>
            <a:endParaRPr sz="3600" dirty="0">
              <a:latin typeface="+mn-lt"/>
              <a:ea typeface="+mn-ea"/>
              <a:cs typeface="+mn-cs"/>
            </a:endParaRPr>
          </a:p>
          <a:p>
            <a:pPr>
              <a:buSzTx/>
              <a:buNone/>
            </a:pPr>
            <a:endParaRPr sz="3600" dirty="0">
              <a:latin typeface="+mn-lt"/>
              <a:ea typeface="+mn-ea"/>
              <a:cs typeface="+mn-cs"/>
            </a:endParaRPr>
          </a:p>
          <a:p>
            <a:pPr>
              <a:buSzTx/>
              <a:buNone/>
            </a:pPr>
            <a:endParaRPr sz="3600" dirty="0">
              <a:latin typeface="+mn-lt"/>
              <a:ea typeface="+mn-ea"/>
              <a:cs typeface="+mn-cs"/>
            </a:endParaRPr>
          </a:p>
          <a:p>
            <a:pPr>
              <a:buSzTx/>
              <a:buNone/>
            </a:pPr>
            <a:r>
              <a:rPr sz="3600" dirty="0">
                <a:latin typeface="+mn-lt"/>
                <a:ea typeface="+mn-ea"/>
                <a:cs typeface="+mn-cs"/>
              </a:rPr>
              <a:t>What type of phonics should we use?</a:t>
            </a:r>
            <a:endParaRPr sz="3600" dirty="0">
              <a:latin typeface="+mn-lt"/>
              <a:ea typeface="+mn-ea"/>
              <a:cs typeface="+mn-cs"/>
            </a:endParaRPr>
          </a:p>
        </p:txBody>
      </p:sp>
      <p:sp>
        <p:nvSpPr>
          <p:cNvPr id="14340" name="Content Placeholder 3"/>
          <p:cNvSpPr>
            <a:spLocks noGrp="1"/>
          </p:cNvSpPr>
          <p:nvPr>
            <p:ph sz="half" idx="2"/>
          </p:nvPr>
        </p:nvSpPr>
        <p:spPr/>
        <p:txBody>
          <a:bodyPr vert="horz" wrap="square" lIns="91440" tIns="45720" rIns="91440" bIns="45720" anchor="t"/>
          <a:p>
            <a:pPr>
              <a:buSzTx/>
            </a:pPr>
            <a:endParaRPr dirty="0">
              <a:latin typeface="+mn-lt"/>
              <a:ea typeface="+mn-ea"/>
              <a:cs typeface="+mn-cs"/>
            </a:endParaRPr>
          </a:p>
          <a:p>
            <a:pPr>
              <a:buSzTx/>
            </a:pPr>
            <a:endParaRPr dirty="0">
              <a:latin typeface="+mn-lt"/>
              <a:ea typeface="+mn-ea"/>
              <a:cs typeface="+mn-cs"/>
            </a:endParaRPr>
          </a:p>
        </p:txBody>
      </p:sp>
      <p:sp>
        <p:nvSpPr>
          <p:cNvPr id="2" name="Rectangles 1"/>
          <p:cNvSpPr/>
          <p:nvPr/>
        </p:nvSpPr>
        <p:spPr>
          <a:xfrm>
            <a:off x="3957955" y="5158105"/>
            <a:ext cx="4210685" cy="1113790"/>
          </a:xfrm>
          <a:prstGeom prst="rect">
            <a:avLst/>
          </a:prstGeom>
          <a:gradFill>
            <a:gsLst>
              <a:gs pos="0">
                <a:srgbClr val="14CD68"/>
              </a:gs>
              <a:gs pos="100000">
                <a:srgbClr val="0B6E38"/>
              </a:gs>
            </a:gsLst>
            <a:lin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GB" alt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MR. EBRIMA BAH</a:t>
            </a:r>
            <a:endParaRPr kumimoji="0" lang="en-GB" alt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r>
              <a:rPr dirty="0"/>
              <a:t>References/Resources</a:t>
            </a:r>
            <a:endParaRPr dirty="0"/>
          </a:p>
        </p:txBody>
      </p:sp>
      <p:sp>
        <p:nvSpPr>
          <p:cNvPr id="15363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eaLnBrk="1" hangingPunct="1">
              <a:lnSpc>
                <a:spcPct val="80000"/>
              </a:lnSpc>
            </a:pPr>
            <a:r>
              <a:rPr sz="1800" dirty="0"/>
              <a:t>Hiskes, D.  (1998).  Explicit or implicit phonics:  “Therein lies the rub”.  </a:t>
            </a:r>
            <a:r>
              <a:rPr sz="1800" i="1" dirty="0"/>
              <a:t>Right to Read Report(2)</a:t>
            </a:r>
            <a:r>
              <a:rPr sz="1800" dirty="0"/>
              <a:t>.</a:t>
            </a:r>
            <a:endParaRPr sz="1800" dirty="0"/>
          </a:p>
          <a:p>
            <a:pPr eaLnBrk="1" hangingPunct="1">
              <a:lnSpc>
                <a:spcPct val="80000"/>
              </a:lnSpc>
            </a:pPr>
            <a:r>
              <a:rPr sz="1800" dirty="0"/>
              <a:t>National Institute of Child Health and Human Development, 2000. </a:t>
            </a:r>
            <a:r>
              <a:rPr sz="1800" i="1" dirty="0"/>
              <a:t>National Reading Panel Reports Combination of Teaching Phonics, Word Sounds, Giving Feedback on Oral Reading Most Effective Way to Teach Reading.</a:t>
            </a:r>
            <a:r>
              <a:rPr sz="1800" dirty="0"/>
              <a:t>  Retrieved from: </a:t>
            </a:r>
            <a:r>
              <a:rPr sz="1800" dirty="0">
                <a:hlinkClick r:id="rId1"/>
              </a:rPr>
              <a:t>http://www.nichd.nih.gov/new/releases/nrp.cfm</a:t>
            </a:r>
            <a:endParaRPr sz="1800" dirty="0"/>
          </a:p>
          <a:p>
            <a:pPr eaLnBrk="1" hangingPunct="1">
              <a:lnSpc>
                <a:spcPct val="80000"/>
              </a:lnSpc>
            </a:pPr>
            <a:r>
              <a:rPr sz="1800" dirty="0">
                <a:hlinkClick r:id="rId2"/>
              </a:rPr>
              <a:t>www.nationalreadingpanel.org</a:t>
            </a:r>
            <a:endParaRPr sz="1800" dirty="0"/>
          </a:p>
          <a:p>
            <a:pPr eaLnBrk="1" hangingPunct="1">
              <a:lnSpc>
                <a:spcPct val="80000"/>
              </a:lnSpc>
            </a:pPr>
            <a:r>
              <a:rPr sz="1800" dirty="0"/>
              <a:t>Ruddell, R.  (2002).  </a:t>
            </a:r>
            <a:r>
              <a:rPr sz="1800" i="1" dirty="0"/>
              <a:t>Teaching children to read and write: Becoming an effective literacy teacher, 3</a:t>
            </a:r>
            <a:r>
              <a:rPr sz="1800" i="1" baseline="30000" dirty="0"/>
              <a:t>rd</a:t>
            </a:r>
            <a:r>
              <a:rPr sz="1800" i="1" dirty="0"/>
              <a:t> ed</a:t>
            </a:r>
            <a:r>
              <a:rPr sz="1800" dirty="0"/>
              <a:t>.  Allyn and Bacon:  CA.</a:t>
            </a:r>
            <a:endParaRPr sz="1800" dirty="0"/>
          </a:p>
          <a:p>
            <a:pPr eaLnBrk="1" hangingPunct="1">
              <a:lnSpc>
                <a:spcPct val="80000"/>
              </a:lnSpc>
            </a:pPr>
            <a:r>
              <a:rPr sz="1800" dirty="0">
                <a:hlinkClick r:id="rId3"/>
              </a:rPr>
              <a:t>www.syntheticphonics.com</a:t>
            </a:r>
            <a:r>
              <a:rPr sz="1800" dirty="0"/>
              <a:t> </a:t>
            </a:r>
            <a:endParaRPr sz="1800" dirty="0"/>
          </a:p>
          <a:p>
            <a:pPr eaLnBrk="1" hangingPunct="1">
              <a:lnSpc>
                <a:spcPct val="80000"/>
              </a:lnSpc>
            </a:pPr>
            <a:r>
              <a:rPr sz="1800" dirty="0">
                <a:hlinkClick r:id="rId4"/>
              </a:rPr>
              <a:t>www.synthetic-phonics.com</a:t>
            </a:r>
            <a:endParaRPr sz="1800" dirty="0"/>
          </a:p>
          <a:p>
            <a:pPr eaLnBrk="1" hangingPunct="1">
              <a:lnSpc>
                <a:spcPct val="80000"/>
              </a:lnSpc>
            </a:pPr>
            <a:r>
              <a:rPr sz="1800" i="1" dirty="0"/>
              <a:t>The main method to teaching reading</a:t>
            </a:r>
            <a:r>
              <a:rPr sz="1800" dirty="0"/>
              <a:t>.  (n.d.). Retrieved December 5, 2005, from </a:t>
            </a:r>
            <a:r>
              <a:rPr sz="1800" u="sng" dirty="0">
                <a:solidFill>
                  <a:schemeClr val="hlink"/>
                </a:solidFill>
              </a:rPr>
              <a:t>http://www/aowm73.dsl.pipex.com/dyslexics/main_method_2.htm</a:t>
            </a:r>
            <a:endParaRPr sz="1800" u="sng" dirty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sz="1800" dirty="0"/>
              <a:t>Watson, J. &amp; Johnston, R.  (1998).  </a:t>
            </a:r>
            <a:r>
              <a:rPr sz="1800" i="1" dirty="0"/>
              <a:t>Accelerating reading attainment:  The effectiveness of synthetic phonics</a:t>
            </a:r>
            <a:r>
              <a:rPr sz="1800" dirty="0"/>
              <a:t>.  Retrieved from </a:t>
            </a:r>
            <a:r>
              <a:rPr sz="1800" dirty="0">
                <a:hlinkClick r:id="rId5"/>
              </a:rPr>
              <a:t>http://www.scotland.gov.uk/edru/pdf/ers/interchange_57.pdf</a:t>
            </a:r>
            <a:r>
              <a:rPr sz="1800" dirty="0"/>
              <a:t>.</a:t>
            </a:r>
            <a:endParaRPr sz="1800" dirty="0"/>
          </a:p>
          <a:p>
            <a:pPr eaLnBrk="1" hangingPunct="1">
              <a:lnSpc>
                <a:spcPct val="80000"/>
              </a:lnSpc>
              <a:buNone/>
            </a:pPr>
            <a:endParaRPr sz="1800" dirty="0"/>
          </a:p>
        </p:txBody>
      </p:sp>
      <p:sp>
        <p:nvSpPr>
          <p:cNvPr id="2" name="Rectangles 1"/>
          <p:cNvSpPr/>
          <p:nvPr/>
        </p:nvSpPr>
        <p:spPr>
          <a:xfrm>
            <a:off x="4001135" y="5743575"/>
            <a:ext cx="4381500" cy="828675"/>
          </a:xfrm>
          <a:prstGeom prst="rect">
            <a:avLst/>
          </a:prstGeom>
          <a:gradFill>
            <a:gsLst>
              <a:gs pos="0">
                <a:srgbClr val="14CD68"/>
              </a:gs>
              <a:gs pos="100000">
                <a:srgbClr val="0B6E38"/>
              </a:gs>
            </a:gsLst>
            <a:lin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GB" alt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MR. EBRIMA BAH</a:t>
            </a:r>
            <a:endParaRPr kumimoji="0" lang="en-GB" alt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r>
              <a:rPr dirty="0"/>
              <a:t>Phonics</a:t>
            </a:r>
            <a:br>
              <a:rPr dirty="0"/>
            </a:br>
            <a:endParaRPr sz="2100" dirty="0"/>
          </a:p>
        </p:txBody>
      </p:sp>
      <p:sp>
        <p:nvSpPr>
          <p:cNvPr id="4099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eaLnBrk="1" hangingPunct="1">
              <a:lnSpc>
                <a:spcPct val="90000"/>
              </a:lnSpc>
            </a:pPr>
            <a:r>
              <a:rPr sz="2800" dirty="0"/>
              <a:t>Phonics = the association between the letters in our alphabet and the sounds in our spoken language (i.e. phonemes)</a:t>
            </a:r>
            <a:endParaRPr sz="2800" dirty="0"/>
          </a:p>
          <a:p>
            <a:pPr eaLnBrk="1" hangingPunct="1">
              <a:lnSpc>
                <a:spcPct val="90000"/>
              </a:lnSpc>
            </a:pPr>
            <a:endParaRPr sz="2800" dirty="0"/>
          </a:p>
          <a:p>
            <a:pPr eaLnBrk="1" hangingPunct="1">
              <a:lnSpc>
                <a:spcPct val="90000"/>
              </a:lnSpc>
            </a:pPr>
            <a:r>
              <a:rPr sz="2800" dirty="0"/>
              <a:t>Research shows that systematically teaching children to manipulate phonemes significantly improves children’s reading and spelling abilities</a:t>
            </a:r>
            <a:endParaRPr sz="2800" dirty="0"/>
          </a:p>
          <a:p>
            <a:pPr eaLnBrk="1" hangingPunct="1">
              <a:lnSpc>
                <a:spcPct val="90000"/>
              </a:lnSpc>
            </a:pPr>
            <a:endParaRPr sz="2800" dirty="0"/>
          </a:p>
          <a:p>
            <a:pPr lvl="1" eaLnBrk="1" hangingPunct="1">
              <a:lnSpc>
                <a:spcPct val="90000"/>
              </a:lnSpc>
            </a:pPr>
            <a:r>
              <a:rPr sz="2800" dirty="0"/>
              <a:t>Letter sounds are the “building blocks” of words</a:t>
            </a:r>
            <a:endParaRPr sz="2800" dirty="0"/>
          </a:p>
          <a:p>
            <a:pPr eaLnBrk="1" hangingPunct="1">
              <a:lnSpc>
                <a:spcPct val="90000"/>
              </a:lnSpc>
              <a:buNone/>
            </a:pPr>
            <a:endParaRPr sz="2200" dirty="0"/>
          </a:p>
          <a:p>
            <a:pPr lvl="1" eaLnBrk="1" hangingPunct="1">
              <a:lnSpc>
                <a:spcPct val="90000"/>
              </a:lnSpc>
              <a:buNone/>
            </a:pPr>
            <a:endParaRPr sz="2200" dirty="0"/>
          </a:p>
          <a:p>
            <a:pPr eaLnBrk="1" hangingPunct="1">
              <a:lnSpc>
                <a:spcPct val="90000"/>
              </a:lnSpc>
            </a:pPr>
            <a:endParaRPr sz="2400" dirty="0"/>
          </a:p>
        </p:txBody>
      </p:sp>
      <p:sp>
        <p:nvSpPr>
          <p:cNvPr id="2" name="Rectangles 1"/>
          <p:cNvSpPr/>
          <p:nvPr/>
        </p:nvSpPr>
        <p:spPr>
          <a:xfrm>
            <a:off x="3787140" y="5800725"/>
            <a:ext cx="4381500" cy="828675"/>
          </a:xfrm>
          <a:prstGeom prst="rect">
            <a:avLst/>
          </a:prstGeom>
          <a:gradFill>
            <a:gsLst>
              <a:gs pos="0">
                <a:srgbClr val="14CD68"/>
              </a:gs>
              <a:gs pos="100000">
                <a:srgbClr val="0B6E38"/>
              </a:gs>
            </a:gsLst>
            <a:lin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GB" alt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MR. EBRIMA BAH</a:t>
            </a:r>
            <a:endParaRPr kumimoji="0" lang="en-GB" alt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r>
              <a:rPr dirty="0"/>
              <a:t>Phonics</a:t>
            </a:r>
            <a:endParaRPr sz="2100" dirty="0"/>
          </a:p>
        </p:txBody>
      </p:sp>
      <p:sp>
        <p:nvSpPr>
          <p:cNvPr id="5123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eaLnBrk="1" hangingPunct="1">
              <a:lnSpc>
                <a:spcPct val="90000"/>
              </a:lnSpc>
            </a:pPr>
            <a:r>
              <a:rPr sz="2400" dirty="0"/>
              <a:t>Phonics should be an essential component of a comprehensive reading program</a:t>
            </a:r>
            <a:endParaRPr sz="2400" dirty="0"/>
          </a:p>
          <a:p>
            <a:pPr eaLnBrk="1" hangingPunct="1">
              <a:lnSpc>
                <a:spcPct val="90000"/>
              </a:lnSpc>
            </a:pPr>
            <a:endParaRPr sz="1000" dirty="0"/>
          </a:p>
          <a:p>
            <a:pPr eaLnBrk="1" hangingPunct="1">
              <a:lnSpc>
                <a:spcPct val="90000"/>
              </a:lnSpc>
            </a:pPr>
            <a:r>
              <a:rPr sz="2400" dirty="0"/>
              <a:t>Phonics should be embedded within meaningful texts and reading activities</a:t>
            </a:r>
            <a:endParaRPr sz="2400" dirty="0"/>
          </a:p>
          <a:p>
            <a:pPr lvl="1" eaLnBrk="1" hangingPunct="1">
              <a:lnSpc>
                <a:spcPct val="90000"/>
              </a:lnSpc>
            </a:pPr>
            <a:r>
              <a:rPr sz="2400" dirty="0"/>
              <a:t> Teachers who put the skills needed for decoding into context using meaningful texts for a real purpose were most effective</a:t>
            </a:r>
            <a:endParaRPr sz="2400" dirty="0"/>
          </a:p>
          <a:p>
            <a:pPr lvl="1" eaLnBrk="1" hangingPunct="1">
              <a:lnSpc>
                <a:spcPct val="90000"/>
              </a:lnSpc>
            </a:pPr>
            <a:endParaRPr sz="1000" dirty="0"/>
          </a:p>
          <a:p>
            <a:pPr eaLnBrk="1" hangingPunct="1">
              <a:lnSpc>
                <a:spcPct val="90000"/>
              </a:lnSpc>
            </a:pPr>
            <a:r>
              <a:rPr sz="2400" dirty="0"/>
              <a:t>Two main approaches to teaching phonics:</a:t>
            </a:r>
            <a:endParaRPr sz="2400" dirty="0"/>
          </a:p>
          <a:p>
            <a:pPr lvl="1" eaLnBrk="1" hangingPunct="1">
              <a:lnSpc>
                <a:spcPct val="90000"/>
              </a:lnSpc>
            </a:pPr>
            <a:r>
              <a:rPr sz="2400" dirty="0"/>
              <a:t>Analytic phonics</a:t>
            </a:r>
            <a:endParaRPr sz="2400" dirty="0"/>
          </a:p>
          <a:p>
            <a:pPr lvl="1" eaLnBrk="1" hangingPunct="1">
              <a:lnSpc>
                <a:spcPct val="90000"/>
              </a:lnSpc>
            </a:pPr>
            <a:r>
              <a:rPr sz="2400" dirty="0"/>
              <a:t>Synthetic phonics</a:t>
            </a:r>
            <a:endParaRPr sz="2400" dirty="0"/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r>
              <a:rPr dirty="0"/>
              <a:t>Analytic Phonics</a:t>
            </a:r>
            <a:br>
              <a:rPr dirty="0"/>
            </a:br>
            <a:r>
              <a:rPr sz="1900" dirty="0"/>
              <a:t>(Ruddell, 2002)</a:t>
            </a:r>
            <a:endParaRPr sz="1900" dirty="0"/>
          </a:p>
        </p:txBody>
      </p:sp>
      <p:sp>
        <p:nvSpPr>
          <p:cNvPr id="6147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eaLnBrk="1" hangingPunct="1">
              <a:lnSpc>
                <a:spcPct val="90000"/>
              </a:lnSpc>
            </a:pPr>
            <a:r>
              <a:rPr sz="2400" dirty="0"/>
              <a:t>A.K.A.:  Implicit phonics</a:t>
            </a:r>
            <a:endParaRPr sz="2400" dirty="0"/>
          </a:p>
          <a:p>
            <a:pPr eaLnBrk="1" hangingPunct="1">
              <a:lnSpc>
                <a:spcPct val="90000"/>
              </a:lnSpc>
            </a:pPr>
            <a:endParaRPr sz="1000" dirty="0"/>
          </a:p>
          <a:p>
            <a:pPr eaLnBrk="1" hangingPunct="1">
              <a:lnSpc>
                <a:spcPct val="90000"/>
              </a:lnSpc>
            </a:pPr>
            <a:r>
              <a:rPr sz="2400" dirty="0"/>
              <a:t>This approach teaches letter-sound relationships in the context of the word in which it is found.</a:t>
            </a:r>
            <a:endParaRPr sz="2400" dirty="0"/>
          </a:p>
          <a:p>
            <a:pPr eaLnBrk="1" hangingPunct="1">
              <a:lnSpc>
                <a:spcPct val="90000"/>
              </a:lnSpc>
            </a:pPr>
            <a:endParaRPr sz="1000" dirty="0"/>
          </a:p>
          <a:p>
            <a:pPr eaLnBrk="1" hangingPunct="1">
              <a:lnSpc>
                <a:spcPct val="90000"/>
              </a:lnSpc>
            </a:pPr>
            <a:r>
              <a:rPr sz="2400" dirty="0"/>
              <a:t>Compares unknown words to known words</a:t>
            </a:r>
            <a:endParaRPr sz="2400" dirty="0"/>
          </a:p>
          <a:p>
            <a:pPr eaLnBrk="1" hangingPunct="1">
              <a:lnSpc>
                <a:spcPct val="90000"/>
              </a:lnSpc>
            </a:pPr>
            <a:endParaRPr sz="1000" dirty="0"/>
          </a:p>
          <a:p>
            <a:pPr eaLnBrk="1" hangingPunct="1">
              <a:lnSpc>
                <a:spcPct val="90000"/>
              </a:lnSpc>
            </a:pPr>
            <a:r>
              <a:rPr sz="2400" dirty="0"/>
              <a:t>Avoids pronouncing sounds in isolation</a:t>
            </a:r>
            <a:endParaRPr sz="2400" dirty="0"/>
          </a:p>
          <a:p>
            <a:pPr lvl="1" eaLnBrk="1" hangingPunct="1">
              <a:lnSpc>
                <a:spcPct val="90000"/>
              </a:lnSpc>
            </a:pPr>
            <a:r>
              <a:rPr sz="2400" dirty="0"/>
              <a:t>Ex:  “b” says “bat” not “buh”</a:t>
            </a:r>
            <a:endParaRPr sz="2400" dirty="0"/>
          </a:p>
          <a:p>
            <a:pPr lvl="1" eaLnBrk="1" hangingPunct="1">
              <a:lnSpc>
                <a:spcPct val="90000"/>
              </a:lnSpc>
            </a:pPr>
            <a:endParaRPr sz="1000" dirty="0"/>
          </a:p>
          <a:p>
            <a:pPr eaLnBrk="1" hangingPunct="1">
              <a:lnSpc>
                <a:spcPct val="90000"/>
              </a:lnSpc>
            </a:pPr>
            <a:r>
              <a:rPr sz="2400" dirty="0"/>
              <a:t>Children learn to identify words by their shape, their beginning and ending letters, and by the context which they are used in sentences, often with the aid of pictures.</a:t>
            </a:r>
            <a:endParaRPr sz="2400" dirty="0"/>
          </a:p>
          <a:p>
            <a:pPr eaLnBrk="1" hangingPunct="1">
              <a:lnSpc>
                <a:spcPct val="90000"/>
              </a:lnSpc>
            </a:pPr>
            <a:endParaRPr sz="2800" dirty="0"/>
          </a:p>
        </p:txBody>
      </p:sp>
      <p:sp>
        <p:nvSpPr>
          <p:cNvPr id="2" name="Rectangles 1"/>
          <p:cNvSpPr/>
          <p:nvPr/>
        </p:nvSpPr>
        <p:spPr>
          <a:xfrm>
            <a:off x="3844290" y="5772150"/>
            <a:ext cx="4381500" cy="828675"/>
          </a:xfrm>
          <a:prstGeom prst="rect">
            <a:avLst/>
          </a:prstGeom>
          <a:gradFill>
            <a:gsLst>
              <a:gs pos="0">
                <a:srgbClr val="14CD68"/>
              </a:gs>
              <a:gs pos="100000">
                <a:srgbClr val="0B6E38"/>
              </a:gs>
            </a:gsLst>
            <a:lin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GB" alt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MR. EBRIMA BAH</a:t>
            </a:r>
            <a:endParaRPr kumimoji="0" lang="en-GB" alt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r>
              <a:rPr dirty="0"/>
              <a:t>How is Analytic Phonics Taught?</a:t>
            </a:r>
            <a:br>
              <a:rPr dirty="0"/>
            </a:br>
            <a:r>
              <a:rPr sz="1900" dirty="0"/>
              <a:t>(Watson &amp; Johnston, 2000)</a:t>
            </a:r>
            <a:endParaRPr sz="1900" dirty="0"/>
          </a:p>
        </p:txBody>
      </p:sp>
      <p:sp>
        <p:nvSpPr>
          <p:cNvPr id="7171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eaLnBrk="1" hangingPunct="1"/>
            <a:r>
              <a:rPr sz="2400" dirty="0"/>
              <a:t>It starts at the whole word level</a:t>
            </a:r>
            <a:endParaRPr sz="2400" dirty="0"/>
          </a:p>
          <a:p>
            <a:pPr eaLnBrk="1" hangingPunct="1"/>
            <a:endParaRPr sz="2400" dirty="0"/>
          </a:p>
          <a:p>
            <a:pPr eaLnBrk="1" hangingPunct="1"/>
            <a:r>
              <a:rPr sz="2400" dirty="0"/>
              <a:t>Instruction usually begins with teaching the child to read a set of pre-selected words by sight</a:t>
            </a:r>
            <a:endParaRPr sz="2400" dirty="0"/>
          </a:p>
          <a:p>
            <a:pPr eaLnBrk="1" hangingPunct="1"/>
            <a:endParaRPr sz="2400" dirty="0"/>
          </a:p>
          <a:p>
            <a:pPr eaLnBrk="1" hangingPunct="1"/>
            <a:r>
              <a:rPr sz="2400" dirty="0"/>
              <a:t>Typically, students are taught one letter sound per week</a:t>
            </a:r>
            <a:endParaRPr sz="2400" dirty="0"/>
          </a:p>
          <a:p>
            <a:pPr eaLnBrk="1" hangingPunct="1"/>
            <a:endParaRPr sz="2400" dirty="0"/>
          </a:p>
          <a:p>
            <a:pPr eaLnBrk="1" hangingPunct="1"/>
            <a:r>
              <a:rPr sz="2400" dirty="0"/>
              <a:t>Students are shown a series of alliterative pictures and words which start with that sound</a:t>
            </a:r>
            <a:endParaRPr sz="2400" dirty="0"/>
          </a:p>
          <a:p>
            <a:pPr lvl="1" eaLnBrk="1" hangingPunct="1"/>
            <a:r>
              <a:rPr sz="2400" dirty="0"/>
              <a:t>Ex:  </a:t>
            </a:r>
            <a:r>
              <a:rPr sz="2400" b="1" dirty="0"/>
              <a:t>c</a:t>
            </a:r>
            <a:r>
              <a:rPr sz="2400" dirty="0"/>
              <a:t>ar, </a:t>
            </a:r>
            <a:r>
              <a:rPr sz="2400" b="1" dirty="0"/>
              <a:t>c</a:t>
            </a:r>
            <a:r>
              <a:rPr sz="2400" dirty="0"/>
              <a:t>at, </a:t>
            </a:r>
            <a:r>
              <a:rPr sz="2400" b="1" dirty="0"/>
              <a:t>c</a:t>
            </a:r>
            <a:r>
              <a:rPr sz="2400" dirty="0"/>
              <a:t>ake, </a:t>
            </a:r>
            <a:r>
              <a:rPr sz="2400" b="1" dirty="0"/>
              <a:t>c</a:t>
            </a:r>
            <a:r>
              <a:rPr sz="2400" dirty="0"/>
              <a:t>astle</a:t>
            </a:r>
            <a:endParaRPr sz="2400" dirty="0"/>
          </a:p>
        </p:txBody>
      </p:sp>
      <p:sp>
        <p:nvSpPr>
          <p:cNvPr id="2" name="Rectangles 1"/>
          <p:cNvSpPr/>
          <p:nvPr/>
        </p:nvSpPr>
        <p:spPr>
          <a:xfrm>
            <a:off x="3829685" y="5829300"/>
            <a:ext cx="4381500" cy="828675"/>
          </a:xfrm>
          <a:prstGeom prst="rect">
            <a:avLst/>
          </a:prstGeom>
          <a:gradFill>
            <a:gsLst>
              <a:gs pos="0">
                <a:srgbClr val="14CD68"/>
              </a:gs>
              <a:gs pos="100000">
                <a:srgbClr val="0B6E38"/>
              </a:gs>
            </a:gsLst>
            <a:lin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GB" alt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MR. EBRIMA BAH</a:t>
            </a:r>
            <a:endParaRPr kumimoji="0" lang="en-GB" alt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r>
              <a:rPr dirty="0"/>
              <a:t>Teaching Analytic Phonics, Cont.</a:t>
            </a:r>
            <a:br>
              <a:rPr dirty="0"/>
            </a:br>
            <a:r>
              <a:rPr sz="1900" dirty="0"/>
              <a:t>(Watson &amp; Johnston, 2000)</a:t>
            </a:r>
            <a:endParaRPr sz="1900" dirty="0"/>
          </a:p>
        </p:txBody>
      </p:sp>
      <p:sp>
        <p:nvSpPr>
          <p:cNvPr id="8195" name="Rectangle 3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 vert="horz" wrap="square" lIns="91440" tIns="45720" rIns="91440" bIns="45720" anchor="t"/>
          <a:p>
            <a:pPr eaLnBrk="1" hangingPunct="1">
              <a:lnSpc>
                <a:spcPct val="90000"/>
              </a:lnSpc>
            </a:pPr>
            <a:r>
              <a:rPr sz="2000" dirty="0"/>
              <a:t>When the 26 initial letter sounds have been taught, students are introduced to middle sounds and final sounds.</a:t>
            </a:r>
            <a:endParaRPr sz="2000" dirty="0"/>
          </a:p>
          <a:p>
            <a:pPr lvl="1" eaLnBrk="1" hangingPunct="1">
              <a:lnSpc>
                <a:spcPct val="90000"/>
              </a:lnSpc>
            </a:pPr>
            <a:r>
              <a:rPr sz="2000" dirty="0"/>
              <a:t>Ex:  c</a:t>
            </a:r>
            <a:r>
              <a:rPr sz="2000" b="1" dirty="0"/>
              <a:t>a</a:t>
            </a:r>
            <a:r>
              <a:rPr sz="2000" dirty="0"/>
              <a:t>t, b</a:t>
            </a:r>
            <a:r>
              <a:rPr sz="2000" b="1" dirty="0"/>
              <a:t>a</a:t>
            </a:r>
            <a:r>
              <a:rPr sz="2000" dirty="0"/>
              <a:t>g, r</a:t>
            </a:r>
            <a:r>
              <a:rPr sz="2000" b="1" dirty="0"/>
              <a:t>a</a:t>
            </a:r>
            <a:r>
              <a:rPr sz="2000" dirty="0"/>
              <a:t>g	Ex:  na</a:t>
            </a:r>
            <a:r>
              <a:rPr sz="2000" b="1" dirty="0"/>
              <a:t>p</a:t>
            </a:r>
            <a:r>
              <a:rPr sz="2000" dirty="0"/>
              <a:t>, cu</a:t>
            </a:r>
            <a:r>
              <a:rPr sz="2000" b="1" dirty="0"/>
              <a:t>p</a:t>
            </a:r>
            <a:r>
              <a:rPr sz="2000" dirty="0"/>
              <a:t>, pi</a:t>
            </a:r>
            <a:r>
              <a:rPr sz="2000" b="1" dirty="0"/>
              <a:t>p</a:t>
            </a:r>
            <a:endParaRPr sz="2000" b="1" dirty="0"/>
          </a:p>
          <a:p>
            <a:pPr lvl="1" eaLnBrk="1" hangingPunct="1">
              <a:lnSpc>
                <a:spcPct val="90000"/>
              </a:lnSpc>
            </a:pPr>
            <a:endParaRPr sz="2000" dirty="0"/>
          </a:p>
          <a:p>
            <a:pPr eaLnBrk="1" hangingPunct="1">
              <a:lnSpc>
                <a:spcPct val="90000"/>
              </a:lnSpc>
            </a:pPr>
            <a:r>
              <a:rPr sz="2000" dirty="0"/>
              <a:t>Initial consonant blends</a:t>
            </a:r>
            <a:endParaRPr sz="2000" dirty="0"/>
          </a:p>
          <a:p>
            <a:pPr lvl="1" eaLnBrk="1" hangingPunct="1">
              <a:lnSpc>
                <a:spcPct val="90000"/>
              </a:lnSpc>
            </a:pPr>
            <a:r>
              <a:rPr sz="2000" dirty="0"/>
              <a:t>Ex: ‘bl’, ‘cr’, ‘sp’</a:t>
            </a:r>
            <a:endParaRPr sz="2000" dirty="0"/>
          </a:p>
          <a:p>
            <a:pPr lvl="1" eaLnBrk="1" hangingPunct="1">
              <a:lnSpc>
                <a:spcPct val="90000"/>
              </a:lnSpc>
            </a:pPr>
            <a:endParaRPr sz="2000" dirty="0"/>
          </a:p>
          <a:p>
            <a:pPr eaLnBrk="1" hangingPunct="1">
              <a:lnSpc>
                <a:spcPct val="90000"/>
              </a:lnSpc>
            </a:pPr>
            <a:r>
              <a:rPr sz="2000" dirty="0"/>
              <a:t>Final consonant blends</a:t>
            </a:r>
            <a:endParaRPr sz="2000" dirty="0"/>
          </a:p>
          <a:p>
            <a:pPr lvl="1" eaLnBrk="1" hangingPunct="1">
              <a:lnSpc>
                <a:spcPct val="90000"/>
              </a:lnSpc>
            </a:pPr>
            <a:r>
              <a:rPr sz="2000" dirty="0"/>
              <a:t>Ex:  ‘nt’, ‘ng’, ‘st’</a:t>
            </a:r>
            <a:endParaRPr sz="2000" dirty="0"/>
          </a:p>
          <a:p>
            <a:pPr lvl="1" eaLnBrk="1" hangingPunct="1">
              <a:lnSpc>
                <a:spcPct val="90000"/>
              </a:lnSpc>
            </a:pPr>
            <a:endParaRPr sz="2000" dirty="0"/>
          </a:p>
          <a:p>
            <a:pPr eaLnBrk="1" hangingPunct="1">
              <a:lnSpc>
                <a:spcPct val="90000"/>
              </a:lnSpc>
            </a:pPr>
            <a:r>
              <a:rPr sz="2000" dirty="0"/>
              <a:t>Vowel and consonant digraphs</a:t>
            </a:r>
            <a:endParaRPr sz="2000" dirty="0"/>
          </a:p>
          <a:p>
            <a:pPr lvl="1" eaLnBrk="1" hangingPunct="1">
              <a:lnSpc>
                <a:spcPct val="90000"/>
              </a:lnSpc>
            </a:pPr>
            <a:r>
              <a:rPr sz="2000" dirty="0"/>
              <a:t>Ex:  ‘ee’, ‘oo’, ‘ch’, ‘sh’</a:t>
            </a:r>
            <a:endParaRPr sz="2000" dirty="0"/>
          </a:p>
          <a:p>
            <a:pPr lvl="1" eaLnBrk="1" hangingPunct="1">
              <a:lnSpc>
                <a:spcPct val="90000"/>
              </a:lnSpc>
            </a:pPr>
            <a:endParaRPr sz="2000" dirty="0"/>
          </a:p>
          <a:p>
            <a:pPr eaLnBrk="1" hangingPunct="1">
              <a:lnSpc>
                <a:spcPct val="90000"/>
              </a:lnSpc>
            </a:pPr>
            <a:r>
              <a:rPr sz="2000" dirty="0"/>
              <a:t>Silent “e”</a:t>
            </a:r>
            <a:endParaRPr sz="2000" dirty="0"/>
          </a:p>
          <a:p>
            <a:pPr lvl="1" eaLnBrk="1" hangingPunct="1">
              <a:lnSpc>
                <a:spcPct val="90000"/>
              </a:lnSpc>
            </a:pPr>
            <a:r>
              <a:rPr sz="2000" dirty="0"/>
              <a:t>Ex:  ‘sl</a:t>
            </a:r>
            <a:r>
              <a:rPr sz="2000" b="1" dirty="0"/>
              <a:t>a</a:t>
            </a:r>
            <a:r>
              <a:rPr sz="2000" dirty="0"/>
              <a:t>t</a:t>
            </a:r>
            <a:r>
              <a:rPr sz="2000" b="1" dirty="0"/>
              <a:t>e</a:t>
            </a:r>
            <a:r>
              <a:rPr sz="2000" dirty="0"/>
              <a:t>’, ‘bl</a:t>
            </a:r>
            <a:r>
              <a:rPr sz="2000" b="1" dirty="0"/>
              <a:t>ue</a:t>
            </a:r>
            <a:r>
              <a:rPr sz="2000" dirty="0"/>
              <a:t>’</a:t>
            </a:r>
            <a:endParaRPr sz="2000" dirty="0"/>
          </a:p>
        </p:txBody>
      </p:sp>
      <p:sp>
        <p:nvSpPr>
          <p:cNvPr id="2" name="Rectangles 1"/>
          <p:cNvSpPr/>
          <p:nvPr/>
        </p:nvSpPr>
        <p:spPr>
          <a:xfrm>
            <a:off x="3958590" y="5900420"/>
            <a:ext cx="4381500" cy="828675"/>
          </a:xfrm>
          <a:prstGeom prst="rect">
            <a:avLst/>
          </a:prstGeom>
          <a:gradFill>
            <a:gsLst>
              <a:gs pos="0">
                <a:srgbClr val="14CD68"/>
              </a:gs>
              <a:gs pos="100000">
                <a:srgbClr val="0B6E38"/>
              </a:gs>
            </a:gsLst>
            <a:lin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GB" alt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MR. EBRIMA BAH</a:t>
            </a:r>
            <a:endParaRPr kumimoji="0" lang="en-GB" alt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r>
              <a:rPr dirty="0"/>
              <a:t>Teaching Analytic Phonics, cont.</a:t>
            </a:r>
            <a:br>
              <a:rPr dirty="0"/>
            </a:br>
            <a:r>
              <a:rPr sz="1900" dirty="0"/>
              <a:t>(www.dyslexics.org.uk)</a:t>
            </a:r>
            <a:endParaRPr sz="1900" dirty="0"/>
          </a:p>
        </p:txBody>
      </p:sp>
      <p:sp>
        <p:nvSpPr>
          <p:cNvPr id="9219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eaLnBrk="1" hangingPunct="1"/>
            <a:r>
              <a:rPr sz="2800" dirty="0"/>
              <a:t>When the child comes across an unfamiliar word, they are trained to break the word down into ‘onset’ and ‘rime’.</a:t>
            </a:r>
            <a:endParaRPr sz="2800" dirty="0"/>
          </a:p>
          <a:p>
            <a:pPr eaLnBrk="1" hangingPunct="1"/>
            <a:endParaRPr sz="1000" dirty="0"/>
          </a:p>
          <a:p>
            <a:pPr lvl="1" eaLnBrk="1" hangingPunct="1"/>
            <a:r>
              <a:rPr u="sng" dirty="0"/>
              <a:t>Onset:</a:t>
            </a:r>
            <a:r>
              <a:rPr dirty="0"/>
              <a:t>  initial consonant or consonant cluster is sounded out</a:t>
            </a:r>
            <a:endParaRPr dirty="0"/>
          </a:p>
          <a:p>
            <a:pPr lvl="1" eaLnBrk="1" hangingPunct="1"/>
            <a:r>
              <a:rPr u="sng" dirty="0"/>
              <a:t>Rime:</a:t>
            </a:r>
            <a:r>
              <a:rPr dirty="0"/>
              <a:t>  the rhyming family that the rest of the word belongs to is then sounded out</a:t>
            </a:r>
            <a:endParaRPr dirty="0"/>
          </a:p>
          <a:p>
            <a:pPr lvl="2" eaLnBrk="1" hangingPunct="1"/>
            <a:r>
              <a:rPr dirty="0"/>
              <a:t>Ex:  The “ot” family: pot, rot, cot</a:t>
            </a:r>
            <a:endParaRPr dirty="0"/>
          </a:p>
        </p:txBody>
      </p:sp>
      <p:sp>
        <p:nvSpPr>
          <p:cNvPr id="2" name="Rectangles 1"/>
          <p:cNvSpPr/>
          <p:nvPr/>
        </p:nvSpPr>
        <p:spPr>
          <a:xfrm>
            <a:off x="3901440" y="5671820"/>
            <a:ext cx="4381500" cy="786130"/>
          </a:xfrm>
          <a:prstGeom prst="rect">
            <a:avLst/>
          </a:prstGeom>
          <a:gradFill>
            <a:gsLst>
              <a:gs pos="0">
                <a:srgbClr val="14CD68"/>
              </a:gs>
              <a:gs pos="100000">
                <a:srgbClr val="0B6E38"/>
              </a:gs>
            </a:gsLst>
            <a:lin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GB" alt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MR. EBRIMA BAH</a:t>
            </a:r>
            <a:endParaRPr kumimoji="0" lang="en-GB" alt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r>
              <a:rPr sz="3400" dirty="0"/>
              <a:t>Synthetic Phonics</a:t>
            </a:r>
            <a:br>
              <a:rPr sz="3400" dirty="0"/>
            </a:br>
            <a:r>
              <a:rPr sz="1900" dirty="0"/>
              <a:t>(www.synthetic-phonics.com)</a:t>
            </a:r>
            <a:endParaRPr sz="1900" dirty="0"/>
          </a:p>
        </p:txBody>
      </p:sp>
      <p:sp>
        <p:nvSpPr>
          <p:cNvPr id="10243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eaLnBrk="1" hangingPunct="1">
              <a:lnSpc>
                <a:spcPct val="90000"/>
              </a:lnSpc>
            </a:pPr>
            <a:r>
              <a:rPr sz="2400" dirty="0"/>
              <a:t>A.K.A.: Explicit Phonics</a:t>
            </a:r>
            <a:endParaRPr sz="2400" dirty="0"/>
          </a:p>
          <a:p>
            <a:pPr eaLnBrk="1" hangingPunct="1">
              <a:lnSpc>
                <a:spcPct val="90000"/>
              </a:lnSpc>
            </a:pPr>
            <a:endParaRPr sz="1000" dirty="0"/>
          </a:p>
          <a:p>
            <a:pPr eaLnBrk="1" hangingPunct="1">
              <a:lnSpc>
                <a:spcPct val="90000"/>
              </a:lnSpc>
            </a:pPr>
            <a:r>
              <a:rPr sz="2400" dirty="0"/>
              <a:t>Synthetic phonics teaches letter-sound relationships by articulating the sound in isolation</a:t>
            </a:r>
            <a:endParaRPr sz="2400" dirty="0"/>
          </a:p>
          <a:p>
            <a:pPr lvl="1" eaLnBrk="1" hangingPunct="1">
              <a:lnSpc>
                <a:spcPct val="90000"/>
              </a:lnSpc>
            </a:pPr>
            <a:r>
              <a:rPr sz="2400" dirty="0"/>
              <a:t>Contrasts analytic phonics, which teaches letter-sound relationships in the context of whole words</a:t>
            </a:r>
            <a:endParaRPr sz="2400" dirty="0"/>
          </a:p>
          <a:p>
            <a:pPr lvl="1" eaLnBrk="1" hangingPunct="1">
              <a:lnSpc>
                <a:spcPct val="90000"/>
              </a:lnSpc>
            </a:pPr>
            <a:endParaRPr sz="1000" dirty="0"/>
          </a:p>
          <a:p>
            <a:pPr eaLnBrk="1" hangingPunct="1">
              <a:lnSpc>
                <a:spcPct val="90000"/>
              </a:lnSpc>
            </a:pPr>
            <a:r>
              <a:rPr sz="2400" dirty="0"/>
              <a:t>Children learn to </a:t>
            </a:r>
            <a:r>
              <a:rPr sz="2400" i="1" dirty="0"/>
              <a:t>synthesize</a:t>
            </a:r>
            <a:r>
              <a:rPr sz="2400" dirty="0"/>
              <a:t> pronunciations for unfamiliar written words by translating letters into sounds and blending the sounds together</a:t>
            </a:r>
            <a:endParaRPr sz="2400" dirty="0"/>
          </a:p>
          <a:p>
            <a:pPr eaLnBrk="1" hangingPunct="1">
              <a:lnSpc>
                <a:spcPct val="90000"/>
              </a:lnSpc>
            </a:pPr>
            <a:endParaRPr sz="1000" dirty="0"/>
          </a:p>
          <a:p>
            <a:pPr eaLnBrk="1" hangingPunct="1">
              <a:lnSpc>
                <a:spcPct val="90000"/>
              </a:lnSpc>
            </a:pPr>
            <a:r>
              <a:rPr sz="2400" dirty="0"/>
              <a:t>Generally taught when children are first introduced to reading </a:t>
            </a:r>
            <a:endParaRPr sz="2400" dirty="0"/>
          </a:p>
          <a:p>
            <a:pPr eaLnBrk="1" hangingPunct="1">
              <a:lnSpc>
                <a:spcPct val="90000"/>
              </a:lnSpc>
            </a:pPr>
            <a:endParaRPr sz="2800" dirty="0"/>
          </a:p>
          <a:p>
            <a:pPr eaLnBrk="1" hangingPunct="1">
              <a:lnSpc>
                <a:spcPct val="90000"/>
              </a:lnSpc>
            </a:pPr>
            <a:endParaRPr sz="2800" dirty="0"/>
          </a:p>
        </p:txBody>
      </p:sp>
      <p:sp>
        <p:nvSpPr>
          <p:cNvPr id="2" name="Rectangles 1"/>
          <p:cNvSpPr/>
          <p:nvPr/>
        </p:nvSpPr>
        <p:spPr>
          <a:xfrm>
            <a:off x="3801110" y="5671820"/>
            <a:ext cx="4381500" cy="828675"/>
          </a:xfrm>
          <a:prstGeom prst="rect">
            <a:avLst/>
          </a:prstGeom>
          <a:gradFill>
            <a:gsLst>
              <a:gs pos="0">
                <a:srgbClr val="14CD68"/>
              </a:gs>
              <a:gs pos="100000">
                <a:srgbClr val="0B6E38"/>
              </a:gs>
            </a:gsLst>
            <a:lin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GB" alt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MR. EBRIMA BAH</a:t>
            </a:r>
            <a:endParaRPr kumimoji="0" lang="en-GB" alt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pPr eaLnBrk="1" hangingPunct="1"/>
            <a:r>
              <a:rPr sz="3400" dirty="0"/>
              <a:t>Teaching Synthetic Phonics</a:t>
            </a:r>
            <a:br>
              <a:rPr sz="3400" dirty="0"/>
            </a:br>
            <a:r>
              <a:rPr sz="1900" dirty="0"/>
              <a:t>(www.synthetic-phonics.com)</a:t>
            </a:r>
            <a:endParaRPr sz="1900" dirty="0"/>
          </a:p>
        </p:txBody>
      </p:sp>
      <p:sp>
        <p:nvSpPr>
          <p:cNvPr id="11267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eaLnBrk="1" hangingPunct="1"/>
            <a:r>
              <a:rPr sz="2400" u="sng" dirty="0"/>
              <a:t>First Step</a:t>
            </a:r>
            <a:r>
              <a:rPr sz="2400" dirty="0"/>
              <a:t>:  Teach the sounds individual letters make.  </a:t>
            </a:r>
            <a:endParaRPr sz="2400" dirty="0"/>
          </a:p>
          <a:p>
            <a:pPr marL="857250" lvl="1" indent="-457200" eaLnBrk="1" hangingPunct="1">
              <a:buFont typeface="Arial" panose="020B0604020202020204" pitchFamily="34" charset="0"/>
              <a:buAutoNum type="arabicPeriod"/>
            </a:pPr>
            <a:r>
              <a:rPr sz="1900" dirty="0"/>
              <a:t>We CAN show it in the context of known words.</a:t>
            </a:r>
            <a:endParaRPr sz="1900" dirty="0"/>
          </a:p>
          <a:p>
            <a:pPr marL="857250" lvl="1" indent="-457200" eaLnBrk="1" hangingPunct="1">
              <a:buFont typeface="Arial" panose="020B0604020202020204" pitchFamily="34" charset="0"/>
              <a:buAutoNum type="arabicPeriod"/>
            </a:pPr>
            <a:r>
              <a:rPr sz="1900" dirty="0"/>
              <a:t>We DO focus on each letter individually and how it fits into the whole word</a:t>
            </a:r>
            <a:endParaRPr sz="1900" dirty="0"/>
          </a:p>
          <a:p>
            <a:pPr marL="857250" lvl="1" indent="-457200" eaLnBrk="1" hangingPunct="1">
              <a:buFont typeface="Arial" panose="020B0604020202020204" pitchFamily="34" charset="0"/>
              <a:buAutoNum type="arabicPeriod"/>
            </a:pPr>
            <a:endParaRPr sz="1900" dirty="0"/>
          </a:p>
          <a:p>
            <a:pPr eaLnBrk="1" hangingPunct="1"/>
            <a:r>
              <a:rPr sz="2400" dirty="0"/>
              <a:t>Teaching Example:</a:t>
            </a:r>
            <a:endParaRPr sz="2400" dirty="0"/>
          </a:p>
          <a:p>
            <a:pPr marL="857250" lvl="1" indent="-457200" eaLnBrk="1" hangingPunct="1">
              <a:buNone/>
            </a:pPr>
            <a:r>
              <a:rPr sz="2100" dirty="0"/>
              <a:t>Write the letter </a:t>
            </a:r>
            <a:r>
              <a:rPr sz="2100" i="1" dirty="0"/>
              <a:t>b</a:t>
            </a:r>
            <a:r>
              <a:rPr sz="2100" dirty="0"/>
              <a:t> on the board along with the words </a:t>
            </a:r>
            <a:r>
              <a:rPr sz="2100" i="1" dirty="0"/>
              <a:t>bat, book</a:t>
            </a:r>
            <a:r>
              <a:rPr sz="2100" dirty="0"/>
              <a:t>, and</a:t>
            </a:r>
            <a:r>
              <a:rPr sz="2100" i="1" dirty="0"/>
              <a:t> better</a:t>
            </a:r>
            <a:r>
              <a:rPr sz="2100" dirty="0"/>
              <a:t>.  Say:</a:t>
            </a:r>
            <a:endParaRPr sz="2100" dirty="0"/>
          </a:p>
          <a:p>
            <a:pPr marL="857250" lvl="1" indent="-457200" eaLnBrk="1" hangingPunct="1">
              <a:buNone/>
            </a:pPr>
            <a:r>
              <a:rPr sz="2100" dirty="0"/>
              <a:t>“The sound of </a:t>
            </a:r>
            <a:r>
              <a:rPr sz="2100" i="1" dirty="0"/>
              <a:t>b</a:t>
            </a:r>
            <a:r>
              <a:rPr sz="2100" dirty="0"/>
              <a:t> is </a:t>
            </a:r>
            <a:r>
              <a:rPr sz="2100" i="1" dirty="0"/>
              <a:t>/buh/.</a:t>
            </a:r>
            <a:r>
              <a:rPr sz="2100" dirty="0"/>
              <a:t>  Let’s say the sound together (as you point to the letter </a:t>
            </a:r>
            <a:r>
              <a:rPr sz="2100" i="1" dirty="0"/>
              <a:t>b</a:t>
            </a:r>
            <a:r>
              <a:rPr sz="2100" dirty="0"/>
              <a:t>), </a:t>
            </a:r>
            <a:r>
              <a:rPr sz="2100" i="1" dirty="0"/>
              <a:t>/buh/.</a:t>
            </a:r>
            <a:r>
              <a:rPr sz="2100" dirty="0"/>
              <a:t> This is the sound we hear at the beginning of the words </a:t>
            </a:r>
            <a:r>
              <a:rPr sz="2100" i="1" u="sng" dirty="0"/>
              <a:t>b</a:t>
            </a:r>
            <a:r>
              <a:rPr sz="2100" i="1" dirty="0"/>
              <a:t>at, </a:t>
            </a:r>
            <a:r>
              <a:rPr sz="2100" i="1" u="sng" dirty="0"/>
              <a:t>b</a:t>
            </a:r>
            <a:r>
              <a:rPr sz="2100" i="1" dirty="0"/>
              <a:t>ook</a:t>
            </a:r>
            <a:r>
              <a:rPr sz="2100" dirty="0"/>
              <a:t>, and </a:t>
            </a:r>
            <a:r>
              <a:rPr sz="2100" i="1" u="sng" dirty="0"/>
              <a:t>b</a:t>
            </a:r>
            <a:r>
              <a:rPr sz="2100" i="1" dirty="0"/>
              <a:t>etter</a:t>
            </a:r>
            <a:r>
              <a:rPr sz="2100" dirty="0"/>
              <a:t> (as you underline the </a:t>
            </a:r>
            <a:r>
              <a:rPr sz="2100" i="1" dirty="0"/>
              <a:t>b</a:t>
            </a:r>
            <a:r>
              <a:rPr sz="2100" dirty="0"/>
              <a:t> in each word).  Let’s say the sound together again, </a:t>
            </a:r>
            <a:r>
              <a:rPr sz="2100" i="1" dirty="0"/>
              <a:t>/buh/.”</a:t>
            </a:r>
            <a:r>
              <a:rPr sz="2100" dirty="0"/>
              <a:t> </a:t>
            </a:r>
            <a:endParaRPr sz="2100" dirty="0"/>
          </a:p>
          <a:p>
            <a:pPr marL="857250" lvl="1" indent="-457200" eaLnBrk="1" hangingPunct="1">
              <a:buNone/>
            </a:pPr>
            <a:endParaRPr sz="2100" dirty="0"/>
          </a:p>
          <a:p>
            <a:pPr marL="857250" lvl="1" indent="-457200" eaLnBrk="1" hangingPunct="1">
              <a:buNone/>
            </a:pPr>
            <a:endParaRPr sz="2100" dirty="0"/>
          </a:p>
          <a:p>
            <a:pPr eaLnBrk="1" hangingPunct="1">
              <a:buNone/>
            </a:pPr>
            <a:endParaRPr sz="2400" dirty="0"/>
          </a:p>
        </p:txBody>
      </p:sp>
      <p:pic>
        <p:nvPicPr>
          <p:cNvPr id="4" name="Syllables!___Scratch_Garden.mp4">
            <a:hlinkClick r:id="" action="ppaction://media"/>
          </p:cNvPr>
          <p:cNvPicPr>
            <a:picLocks noRot="1" noChangeAspect="1"/>
          </p:cNvPicPr>
          <p:nvPr>
            <a:videoFile r:link="rId1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3429000" y="5867400"/>
            <a:ext cx="1066800" cy="762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Rectangles 1"/>
          <p:cNvSpPr/>
          <p:nvPr/>
        </p:nvSpPr>
        <p:spPr>
          <a:xfrm>
            <a:off x="4305300" y="6131560"/>
            <a:ext cx="4381500" cy="564515"/>
          </a:xfrm>
          <a:prstGeom prst="rect">
            <a:avLst/>
          </a:prstGeom>
          <a:gradFill>
            <a:gsLst>
              <a:gs pos="0">
                <a:srgbClr val="14CD68"/>
              </a:gs>
              <a:gs pos="100000">
                <a:srgbClr val="0B6E38"/>
              </a:gs>
            </a:gsLst>
            <a:lin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GB" alt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MR. EBRIMA BAH</a:t>
            </a:r>
            <a:endParaRPr kumimoji="0" lang="en-GB" alt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0</TotalTime>
  <Words>5384</Words>
  <Application>WPS Presentation</Application>
  <PresentationFormat>On-screen Show (4:3)</PresentationFormat>
  <Paragraphs>167</Paragraphs>
  <Slides>13</Slides>
  <Notes>0</Notes>
  <HiddenSlides>0</HiddenSlides>
  <MMClips>1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1" baseType="lpstr">
      <vt:lpstr>Arial</vt:lpstr>
      <vt:lpstr>SimSun</vt:lpstr>
      <vt:lpstr>Wingdings</vt:lpstr>
      <vt:lpstr>Times New Roman</vt:lpstr>
      <vt:lpstr>Microsoft YaHei</vt:lpstr>
      <vt:lpstr>Arial Unicode MS</vt:lpstr>
      <vt:lpstr>Calibri</vt:lpstr>
      <vt:lpstr>Watermark</vt:lpstr>
      <vt:lpstr>Phonics</vt:lpstr>
      <vt:lpstr>Phonics </vt:lpstr>
      <vt:lpstr>Phonics</vt:lpstr>
      <vt:lpstr>Analytic Phonics (Ruddell, 2002)</vt:lpstr>
      <vt:lpstr>How is Analytic Phonics Taught? (Watson &amp; Johnston, 2000)</vt:lpstr>
      <vt:lpstr>Teaching Analytic Phonics, Cont. (Watson &amp; Johnston, 2000)</vt:lpstr>
      <vt:lpstr>Teaching Analytic Phonics, cont. (www.dyslexics.org.uk)</vt:lpstr>
      <vt:lpstr>Synthetic Phonics (www.synthetic-phonics.com)</vt:lpstr>
      <vt:lpstr>Teaching Synthetic Phonics (www.synthetic-phonics.com)</vt:lpstr>
      <vt:lpstr>Teaching Synthetic Phonics (www.synthetic-phonics.com)</vt:lpstr>
      <vt:lpstr>Analytic vs. Synthetic (Watson &amp; Johnston, 2000)</vt:lpstr>
      <vt:lpstr>    Synthetic or Analytic??</vt:lpstr>
      <vt:lpstr>References/Resources</vt:lpstr>
    </vt:vector>
  </TitlesOfParts>
  <Company>adelphia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Analytic vs. Synthetic Phonics</dc:title>
  <dc:creator>Matthew Cole</dc:creator>
  <cp:lastModifiedBy>USER</cp:lastModifiedBy>
  <cp:revision>24</cp:revision>
  <dcterms:created xsi:type="dcterms:W3CDTF">2005-12-09T23:01:00Z</dcterms:created>
  <dcterms:modified xsi:type="dcterms:W3CDTF">2021-04-02T01:28:46Z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2057-11.2.0.9684</vt:lpwstr>
  </property>
</Properties>
</file>