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5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00" autoAdjust="0"/>
    <p:restoredTop sz="94660"/>
  </p:normalViewPr>
  <p:slideViewPr>
    <p:cSldViewPr snapToGrid="0">
      <p:cViewPr>
        <p:scale>
          <a:sx n="91" d="100"/>
          <a:sy n="91" d="100"/>
        </p:scale>
        <p:origin x="1086" y="33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3DD975-C51A-467A-BDDC-B1F809E757F2}"/>
              </a:ext>
            </a:extLst>
          </p:cNvPr>
          <p:cNvSpPr>
            <a:spLocks noGrp="1"/>
          </p:cNvSpPr>
          <p:nvPr>
            <p:ph type="ctrTitle"/>
          </p:nvPr>
        </p:nvSpPr>
        <p:spPr/>
        <p:txBody>
          <a:bodyPr/>
          <a:lstStyle/>
          <a:p>
            <a:r>
              <a:rPr lang="en-US" dirty="0"/>
              <a:t>Audio Visual Production</a:t>
            </a:r>
          </a:p>
        </p:txBody>
      </p:sp>
      <p:sp>
        <p:nvSpPr>
          <p:cNvPr id="3" name="Subtitle 2">
            <a:extLst>
              <a:ext uri="{FF2B5EF4-FFF2-40B4-BE49-F238E27FC236}">
                <a16:creationId xmlns:a16="http://schemas.microsoft.com/office/drawing/2014/main" xmlns="" id="{9919373A-80D1-44FD-B18C-D83C283A5A75}"/>
              </a:ext>
            </a:extLst>
          </p:cNvPr>
          <p:cNvSpPr>
            <a:spLocks noGrp="1"/>
          </p:cNvSpPr>
          <p:nvPr>
            <p:ph type="subTitle" idx="1"/>
          </p:nvPr>
        </p:nvSpPr>
        <p:spPr/>
        <p:txBody>
          <a:bodyPr/>
          <a:lstStyle/>
          <a:p>
            <a:r>
              <a:rPr lang="en-US" smtClean="0"/>
              <a:t>Lecturer: </a:t>
            </a:r>
            <a:r>
              <a:rPr lang="en-US" dirty="0"/>
              <a:t>Mr. Bakary Njie</a:t>
            </a:r>
          </a:p>
        </p:txBody>
      </p:sp>
    </p:spTree>
    <p:extLst>
      <p:ext uri="{BB962C8B-B14F-4D97-AF65-F5344CB8AC3E}">
        <p14:creationId xmlns:p14="http://schemas.microsoft.com/office/powerpoint/2010/main" xmlns="" val="3294758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701FF3-B240-4768-A74C-11A6E2B870FC}"/>
              </a:ext>
            </a:extLst>
          </p:cNvPr>
          <p:cNvSpPr>
            <a:spLocks noGrp="1"/>
          </p:cNvSpPr>
          <p:nvPr>
            <p:ph type="title"/>
          </p:nvPr>
        </p:nvSpPr>
        <p:spPr/>
        <p:txBody>
          <a:bodyPr/>
          <a:lstStyle/>
          <a:p>
            <a:r>
              <a:rPr lang="en-US" dirty="0"/>
              <a:t>Sound Terminologies </a:t>
            </a:r>
          </a:p>
        </p:txBody>
      </p:sp>
      <p:sp>
        <p:nvSpPr>
          <p:cNvPr id="3" name="Content Placeholder 2">
            <a:extLst>
              <a:ext uri="{FF2B5EF4-FFF2-40B4-BE49-F238E27FC236}">
                <a16:creationId xmlns:a16="http://schemas.microsoft.com/office/drawing/2014/main" xmlns="" id="{22D7DEE3-25A3-4002-A656-F1B9C93F531A}"/>
              </a:ext>
            </a:extLst>
          </p:cNvPr>
          <p:cNvSpPr>
            <a:spLocks noGrp="1"/>
          </p:cNvSpPr>
          <p:nvPr>
            <p:ph idx="1"/>
          </p:nvPr>
        </p:nvSpPr>
        <p:spPr/>
        <p:txBody>
          <a:bodyPr/>
          <a:lstStyle/>
          <a:p>
            <a:r>
              <a:rPr lang="en-US" dirty="0"/>
              <a:t>Wave:  A graphic representation that describe sound</a:t>
            </a:r>
          </a:p>
          <a:p>
            <a:r>
              <a:rPr lang="en-US" dirty="0"/>
              <a:t>Loudness: It is the gain of sound pressure level</a:t>
            </a:r>
          </a:p>
          <a:p>
            <a:r>
              <a:rPr lang="en-US" dirty="0"/>
              <a:t>Propagation: Travel of sound in air medium</a:t>
            </a:r>
          </a:p>
          <a:p>
            <a:r>
              <a:rPr lang="en-US" dirty="0"/>
              <a:t>Decibel: Unit of loudness</a:t>
            </a:r>
          </a:p>
          <a:p>
            <a:r>
              <a:rPr lang="en-US" dirty="0"/>
              <a:t>Amplitude: Distance above or below the </a:t>
            </a:r>
            <a:r>
              <a:rPr lang="en-US" dirty="0" err="1"/>
              <a:t>centre</a:t>
            </a:r>
            <a:r>
              <a:rPr lang="en-US" dirty="0"/>
              <a:t> line of wave</a:t>
            </a:r>
          </a:p>
          <a:p>
            <a:r>
              <a:rPr lang="en-US" dirty="0"/>
              <a:t>Stimulus: The vibration sensation</a:t>
            </a:r>
          </a:p>
        </p:txBody>
      </p:sp>
    </p:spTree>
    <p:extLst>
      <p:ext uri="{BB962C8B-B14F-4D97-AF65-F5344CB8AC3E}">
        <p14:creationId xmlns:p14="http://schemas.microsoft.com/office/powerpoint/2010/main" xmlns="" val="3693307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7676BC-05D2-40B6-A9B2-EE8EB69D80EC}"/>
              </a:ext>
            </a:extLst>
          </p:cNvPr>
          <p:cNvSpPr>
            <a:spLocks noGrp="1"/>
          </p:cNvSpPr>
          <p:nvPr>
            <p:ph type="title"/>
          </p:nvPr>
        </p:nvSpPr>
        <p:spPr/>
        <p:txBody>
          <a:bodyPr/>
          <a:lstStyle/>
          <a:p>
            <a:r>
              <a:rPr lang="en-US" dirty="0"/>
              <a:t>What is sound</a:t>
            </a:r>
          </a:p>
        </p:txBody>
      </p:sp>
      <p:sp>
        <p:nvSpPr>
          <p:cNvPr id="3" name="Content Placeholder 2">
            <a:extLst>
              <a:ext uri="{FF2B5EF4-FFF2-40B4-BE49-F238E27FC236}">
                <a16:creationId xmlns:a16="http://schemas.microsoft.com/office/drawing/2014/main" xmlns="" id="{50915618-57D4-472A-BEBF-D875B133F1C1}"/>
              </a:ext>
            </a:extLst>
          </p:cNvPr>
          <p:cNvSpPr>
            <a:spLocks noGrp="1"/>
          </p:cNvSpPr>
          <p:nvPr>
            <p:ph idx="1"/>
          </p:nvPr>
        </p:nvSpPr>
        <p:spPr/>
        <p:txBody>
          <a:bodyPr/>
          <a:lstStyle/>
          <a:p>
            <a:pPr marL="0" indent="0">
              <a:buNone/>
            </a:pPr>
            <a:r>
              <a:rPr lang="en-US" dirty="0"/>
              <a:t>In our surrounding, many physical events occur. You can see them through the eyes and hear the sound by ears. Sound is a phenomenon that describes the brain’s perception and interpretation of a physical stimulus that arrives to the ears. It is a both physical and psychological phenomenon. Sound is generated from a source attached to the atmosphere which travels through wave propagation in the air. Not only in the air, it can also travel through the water and metal also. It takes place through periodic vibration in the air molecules and reaches to our ear. When it passes into our ear through the external object many things tend to happen and our brains responds to it accordingly.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222548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E78FA67-1D9D-4142-B7CE-BB99B0D76A20}"/>
              </a:ext>
            </a:extLst>
          </p:cNvPr>
          <p:cNvSpPr/>
          <p:nvPr/>
        </p:nvSpPr>
        <p:spPr>
          <a:xfrm>
            <a:off x="-1371600" y="369740"/>
            <a:ext cx="12732327" cy="2023696"/>
          </a:xfrm>
          <a:prstGeom prst="rect">
            <a:avLst/>
          </a:prstGeom>
        </p:spPr>
        <p:txBody>
          <a:bodyPr wrap="square">
            <a:spAutoFit/>
          </a:bodyPr>
          <a:lstStyle/>
          <a:p>
            <a:pPr marL="1612900" marR="25400" indent="457200">
              <a:lnSpc>
                <a:spcPct val="111000"/>
              </a:lnSpc>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Now let us learn how the ear acts. The Sound arrives at our ear in the form of a periodic vibration in the atmospheric pressure known as sound pressure level (SPL). Sound Pressure Level is the acoustic pressure that is built up within a specific atmospheric area. The greater the sound pressure level, the louder the sound. Sound pressure level can be measured in decibel (dB).Our ear can receive the sound vibrations from 360 Degree angle.</a:t>
            </a:r>
          </a:p>
          <a:p>
            <a:pPr marL="1612900" marR="25400" indent="457200">
              <a:lnSpc>
                <a:spcPct val="111000"/>
              </a:lnSpc>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1612900" marR="25400" indent="457200">
              <a:lnSpc>
                <a:spcPct val="111000"/>
              </a:lnSpc>
              <a:spcBef>
                <a:spcPts val="0"/>
              </a:spcBef>
              <a:spcAft>
                <a:spcPts val="0"/>
              </a:spcAft>
            </a:pPr>
            <a:endParaRPr lang="en-US" sz="1200" dirty="0">
              <a:latin typeface="Calibri" panose="020F0502020204030204" pitchFamily="34" charset="0"/>
              <a:ea typeface="Calibri" panose="020F0502020204030204" pitchFamily="34" charset="0"/>
              <a:cs typeface="Arial" panose="020B0604020202020204" pitchFamily="34" charset="0"/>
            </a:endParaRPr>
          </a:p>
          <a:p>
            <a:pPr marL="1612900" marR="25400" indent="457200">
              <a:lnSpc>
                <a:spcPct val="111000"/>
              </a:lnSpc>
              <a:spcBef>
                <a:spcPts val="0"/>
              </a:spcBef>
              <a:spcAft>
                <a:spcPts val="0"/>
              </a:spcAft>
            </a:pPr>
            <a:r>
              <a:rPr lang="en-US" dirty="0">
                <a:effectLst/>
                <a:latin typeface="Calibri" panose="020F0502020204030204" pitchFamily="34" charset="0"/>
                <a:ea typeface="Calibri" panose="020F0502020204030204" pitchFamily="34" charset="0"/>
                <a:cs typeface="Arial" panose="020B0604020202020204" pitchFamily="34" charset="0"/>
              </a:rPr>
              <a:t>Wave Propagation</a:t>
            </a:r>
          </a:p>
        </p:txBody>
      </p:sp>
      <p:pic>
        <p:nvPicPr>
          <p:cNvPr id="3" name="Picture 2">
            <a:extLst>
              <a:ext uri="{FF2B5EF4-FFF2-40B4-BE49-F238E27FC236}">
                <a16:creationId xmlns:a16="http://schemas.microsoft.com/office/drawing/2014/main" xmlns="" id="{6EF0E975-AD99-4104-A8CA-908B1BF81B45}"/>
              </a:ext>
            </a:extLst>
          </p:cNvPr>
          <p:cNvPicPr>
            <a:picLocks noChangeAspect="1"/>
          </p:cNvPicPr>
          <p:nvPr/>
        </p:nvPicPr>
        <p:blipFill>
          <a:blip r:embed="rId2"/>
          <a:stretch>
            <a:fillRect/>
          </a:stretch>
        </p:blipFill>
        <p:spPr>
          <a:xfrm>
            <a:off x="849085" y="2529000"/>
            <a:ext cx="8294915" cy="2565514"/>
          </a:xfrm>
          <a:prstGeom prst="rect">
            <a:avLst/>
          </a:prstGeom>
        </p:spPr>
      </p:pic>
    </p:spTree>
    <p:extLst>
      <p:ext uri="{BB962C8B-B14F-4D97-AF65-F5344CB8AC3E}">
        <p14:creationId xmlns:p14="http://schemas.microsoft.com/office/powerpoint/2010/main" xmlns="" val="228115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A9B1ADE-1D55-44D5-8C55-A0DA4F8B463F}"/>
              </a:ext>
            </a:extLst>
          </p:cNvPr>
          <p:cNvSpPr/>
          <p:nvPr/>
        </p:nvSpPr>
        <p:spPr>
          <a:xfrm>
            <a:off x="-1101436" y="574180"/>
            <a:ext cx="12780817" cy="3419847"/>
          </a:xfrm>
          <a:prstGeom prst="rect">
            <a:avLst/>
          </a:prstGeom>
        </p:spPr>
        <p:txBody>
          <a:bodyPr wrap="square">
            <a:spAutoFit/>
          </a:bodyPr>
          <a:lstStyle/>
          <a:p>
            <a:pPr marL="1612900" marR="12700" indent="457200" algn="just">
              <a:lnSpc>
                <a:spcPct val="113000"/>
              </a:lnSpc>
            </a:pPr>
            <a:r>
              <a:rPr lang="en-US"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The vibrating waves travel through the air, medium are collected at the outer ear and then passes through the aural canal of inner ear and hits the stretched drum like membrane called </a:t>
            </a:r>
            <a:r>
              <a:rPr lang="en-US" b="1"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eardrum </a:t>
            </a:r>
            <a:r>
              <a:rPr lang="en-US"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which is attached to the ear drum, a snail like organ</a:t>
            </a:r>
            <a:r>
              <a:rPr lang="en-US" b="1"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called </a:t>
            </a:r>
            <a:r>
              <a:rPr lang="en-US" b="1"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cochlea</a:t>
            </a:r>
            <a:r>
              <a:rPr lang="en-US"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that contains so many tinny hairs. The sound waves after reaching the inner ear are then changed into mechanical vibrations, which are transferred to the inner ear of three bones; these three bones are the </a:t>
            </a:r>
            <a:r>
              <a:rPr lang="en-US" b="1"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hamme</a:t>
            </a:r>
            <a:r>
              <a:rPr lang="en-US"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r, </a:t>
            </a:r>
            <a:r>
              <a:rPr lang="en-US" b="1"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anvil</a:t>
            </a:r>
            <a:r>
              <a:rPr lang="en-US"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and </a:t>
            </a:r>
            <a:r>
              <a:rPr lang="en-US" b="1"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stirrup</a:t>
            </a:r>
            <a:r>
              <a:rPr lang="en-US"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These bones act like an amplifier and a limiter, means they help the weak signals to boost and limit the louder sound too (we will discuss on amplifier and limiter in the next unit). The vibrations are then applied to the cochlea-a tubular, snail like organ that </a:t>
            </a:r>
            <a:r>
              <a:rPr lang="en-US" b="1" dirty="0">
                <a:latin typeface="Times New Roman" panose="02020603050405020304" pitchFamily="18" charset="0"/>
                <a:cs typeface="Times New Roman" panose="02020603050405020304" pitchFamily="18" charset="0"/>
              </a:rPr>
              <a:t>contains two fluid filled chambers. Within these chambers there are tiny hair receptors .These tiny hairs can response to different frequencies and are lined in a row along the length of the cochlea. Then the mechanical signals are sent to the brain and this neural stimulation gives us the sense of hearing.</a:t>
            </a:r>
          </a:p>
          <a:p>
            <a:pPr marL="1612900" marR="12700" indent="457200" algn="just">
              <a:lnSpc>
                <a:spcPct val="113000"/>
              </a:lnSpc>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92467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DF05EE-E4EB-48B0-BE3F-E2F6F66263E5}"/>
              </a:ext>
            </a:extLst>
          </p:cNvPr>
          <p:cNvSpPr>
            <a:spLocks noGrp="1"/>
          </p:cNvSpPr>
          <p:nvPr>
            <p:ph type="title"/>
          </p:nvPr>
        </p:nvSpPr>
        <p:spPr>
          <a:xfrm>
            <a:off x="677333" y="609600"/>
            <a:ext cx="9921393" cy="678873"/>
          </a:xfrm>
        </p:spPr>
        <p:txBody>
          <a:bodyPr>
            <a:normAutofit fontScale="90000"/>
          </a:bodyPr>
          <a:lstStyle/>
          <a:p>
            <a:r>
              <a:rPr lang="en-US" b="1" dirty="0">
                <a:solidFill>
                  <a:schemeClr val="tx1"/>
                </a:solidFill>
              </a:rPr>
              <a:t>Diagram showing the outer, middle and inner ear</a:t>
            </a:r>
            <a:endParaRPr lang="en-US" dirty="0">
              <a:solidFill>
                <a:schemeClr val="tx1"/>
              </a:solidFill>
            </a:endParaRPr>
          </a:p>
        </p:txBody>
      </p:sp>
      <p:pic>
        <p:nvPicPr>
          <p:cNvPr id="3" name="Picture 2">
            <a:extLst>
              <a:ext uri="{FF2B5EF4-FFF2-40B4-BE49-F238E27FC236}">
                <a16:creationId xmlns:a16="http://schemas.microsoft.com/office/drawing/2014/main" xmlns="" id="{53478791-A65A-4115-B72A-C03BAD486321}"/>
              </a:ext>
            </a:extLst>
          </p:cNvPr>
          <p:cNvPicPr>
            <a:picLocks noChangeAspect="1"/>
          </p:cNvPicPr>
          <p:nvPr/>
        </p:nvPicPr>
        <p:blipFill>
          <a:blip r:embed="rId2"/>
          <a:stretch>
            <a:fillRect/>
          </a:stretch>
        </p:blipFill>
        <p:spPr>
          <a:xfrm>
            <a:off x="677335" y="2167095"/>
            <a:ext cx="8819956" cy="4081305"/>
          </a:xfrm>
          <a:prstGeom prst="rect">
            <a:avLst/>
          </a:prstGeom>
        </p:spPr>
      </p:pic>
    </p:spTree>
    <p:extLst>
      <p:ext uri="{BB962C8B-B14F-4D97-AF65-F5344CB8AC3E}">
        <p14:creationId xmlns:p14="http://schemas.microsoft.com/office/powerpoint/2010/main" xmlns="" val="468926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FD0D9E2-0E48-46F7-A2A4-6AC4C0A51F01}"/>
              </a:ext>
            </a:extLst>
          </p:cNvPr>
          <p:cNvSpPr/>
          <p:nvPr/>
        </p:nvSpPr>
        <p:spPr>
          <a:xfrm>
            <a:off x="-228600" y="1219645"/>
            <a:ext cx="11035145" cy="1937005"/>
          </a:xfrm>
          <a:prstGeom prst="rect">
            <a:avLst/>
          </a:prstGeom>
        </p:spPr>
        <p:txBody>
          <a:bodyPr wrap="square">
            <a:spAutoFit/>
          </a:bodyPr>
          <a:lstStyle/>
          <a:p>
            <a:pPr marL="1714500" marR="12700" indent="457200" algn="just">
              <a:lnSpc>
                <a:spcPct val="112000"/>
              </a:lnSpc>
              <a:spcBef>
                <a:spcPts val="0"/>
              </a:spcBef>
              <a:spcAft>
                <a:spcPts val="0"/>
              </a:spcAft>
            </a:pPr>
            <a:r>
              <a:rPr lang="en-US" b="1" dirty="0">
                <a:latin typeface="Calibri" panose="020F0502020204030204" pitchFamily="34" charset="0"/>
                <a:ea typeface="Calibri" panose="020F0502020204030204" pitchFamily="34" charset="0"/>
                <a:cs typeface="Arial" panose="020B0604020202020204" pitchFamily="34" charset="0"/>
              </a:rPr>
              <a:t>A convenient pressure level that produces the phenomenon of hearing is called threshold of hearing. The minimum Sound Pressure Level (SPL) that is required for hearing in most of the people is equal to 0.0002 microbar. One microbar is equal to one million atmospheric pressure. The SPL that causes discomfort in a listener 50 percent of the time is called the threshold of feeling. It occurs at a level of about 228decibel.The SPL that causes pain in the listener 50 percent of the time is called threshold of pain and it occurs at a level of 140dB.</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307453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9F344-EC34-4CB3-B171-D210A4EC512C}"/>
              </a:ext>
            </a:extLst>
          </p:cNvPr>
          <p:cNvSpPr>
            <a:spLocks noGrp="1"/>
          </p:cNvSpPr>
          <p:nvPr>
            <p:ph type="title"/>
          </p:nvPr>
        </p:nvSpPr>
        <p:spPr/>
        <p:txBody>
          <a:bodyPr/>
          <a:lstStyle/>
          <a:p>
            <a:r>
              <a:rPr lang="en-US" dirty="0"/>
              <a:t>Types of Sound</a:t>
            </a:r>
          </a:p>
        </p:txBody>
      </p:sp>
      <p:sp>
        <p:nvSpPr>
          <p:cNvPr id="3" name="Content Placeholder 2">
            <a:extLst>
              <a:ext uri="{FF2B5EF4-FFF2-40B4-BE49-F238E27FC236}">
                <a16:creationId xmlns:a16="http://schemas.microsoft.com/office/drawing/2014/main" xmlns="" id="{54F66230-7C06-4E8B-A642-EE06A03CB84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We are dealing with so many types of sounds. Some are artificial and some are natural. The sound we hear may be a combination of multiple frequencies, and having different magnitude. The wave forms are in the shape of a triangle wave, sine wave, square wave and saw-tooth wave. Our ear can receive frequency of a single cycle per unit time and a maximum of 20,000 cycles per second.</a:t>
            </a:r>
          </a:p>
          <a:p>
            <a:pPr marL="0" indent="0">
              <a:buNone/>
            </a:pPr>
            <a:endParaRPr lang="en-US" dirty="0"/>
          </a:p>
        </p:txBody>
      </p:sp>
    </p:spTree>
    <p:extLst>
      <p:ext uri="{BB962C8B-B14F-4D97-AF65-F5344CB8AC3E}">
        <p14:creationId xmlns:p14="http://schemas.microsoft.com/office/powerpoint/2010/main" xmlns="" val="64363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xmlns="" id="{33BEA564-972E-4454-B873-4ACDAF09F254}"/>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40327" y="1440295"/>
            <a:ext cx="9580417" cy="483581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a:extLst>
              <a:ext uri="{FF2B5EF4-FFF2-40B4-BE49-F238E27FC236}">
                <a16:creationId xmlns:a16="http://schemas.microsoft.com/office/drawing/2014/main" xmlns="" id="{86723966-94DE-4AB3-997B-9226A3E810C7}"/>
              </a:ext>
            </a:extLst>
          </p:cNvPr>
          <p:cNvSpPr/>
          <p:nvPr/>
        </p:nvSpPr>
        <p:spPr>
          <a:xfrm>
            <a:off x="842791" y="581891"/>
            <a:ext cx="2152128"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Arial" panose="020B0604020202020204" pitchFamily="34" charset="0"/>
              </a:rPr>
              <a:t>Different wave forms</a:t>
            </a:r>
            <a:endParaRPr lang="en-US" dirty="0"/>
          </a:p>
        </p:txBody>
      </p:sp>
    </p:spTree>
    <p:extLst>
      <p:ext uri="{BB962C8B-B14F-4D97-AF65-F5344CB8AC3E}">
        <p14:creationId xmlns:p14="http://schemas.microsoft.com/office/powerpoint/2010/main" xmlns="" val="2320629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5B1C44B-4F24-44CA-B57D-8B7FBF9CE649}"/>
              </a:ext>
            </a:extLst>
          </p:cNvPr>
          <p:cNvSpPr/>
          <p:nvPr/>
        </p:nvSpPr>
        <p:spPr>
          <a:xfrm>
            <a:off x="394855" y="1315794"/>
            <a:ext cx="9996054" cy="2398221"/>
          </a:xfrm>
          <a:prstGeom prst="rect">
            <a:avLst/>
          </a:prstGeom>
        </p:spPr>
        <p:txBody>
          <a:bodyPr wrap="square">
            <a:spAutoFit/>
          </a:bodyPr>
          <a:lstStyle/>
          <a:p>
            <a:pPr marL="1625600" marR="12700" algn="just">
              <a:lnSpc>
                <a:spcPct val="111000"/>
              </a:lnSpc>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Frequencies are categorized into low, low-mid, high-mid and high band. There are two kinds of waves they are transverse and longitudinal. Longitudinal waves move parallel to the direction the wave is travelling. Whereas the transverse waves on the other hand is where the vibration is at 90 degrees to the motion of the wave.</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1525"/>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12700">
              <a:lnSpc>
                <a:spcPct val="108000"/>
              </a:lnSpc>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When we speak, the sound usually generated at the vocal cord of the throat. Human beings have a definite frequency band in our vocals. Similarly, there are different tones and timber in animals and musical instruments.</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897097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41DE0F-74F7-4747-918D-650E966F3CED}"/>
              </a:ext>
            </a:extLst>
          </p:cNvPr>
          <p:cNvSpPr>
            <a:spLocks noGrp="1"/>
          </p:cNvSpPr>
          <p:nvPr>
            <p:ph type="title"/>
          </p:nvPr>
        </p:nvSpPr>
        <p:spPr/>
        <p:txBody>
          <a:bodyPr/>
          <a:lstStyle/>
          <a:p>
            <a:r>
              <a:rPr lang="en-US" dirty="0"/>
              <a:t>Characteristics of a Wave Form</a:t>
            </a:r>
          </a:p>
        </p:txBody>
      </p:sp>
      <p:sp>
        <p:nvSpPr>
          <p:cNvPr id="3" name="Content Placeholder 2">
            <a:extLst>
              <a:ext uri="{FF2B5EF4-FFF2-40B4-BE49-F238E27FC236}">
                <a16:creationId xmlns:a16="http://schemas.microsoft.com/office/drawing/2014/main" xmlns="" id="{D61C6195-9849-4E44-B1CF-F3946B58698C}"/>
              </a:ext>
            </a:extLst>
          </p:cNvPr>
          <p:cNvSpPr>
            <a:spLocks noGrp="1"/>
          </p:cNvSpPr>
          <p:nvPr>
            <p:ph idx="1"/>
          </p:nvPr>
        </p:nvSpPr>
        <p:spPr/>
        <p:txBody>
          <a:bodyPr/>
          <a:lstStyle/>
          <a:p>
            <a:pPr marL="0" indent="0">
              <a:buNone/>
            </a:pPr>
            <a:r>
              <a:rPr lang="en-US" dirty="0"/>
              <a:t>A wave form is the graphical symbol that represent of a signal’s sound pressure level as it moves through a medium over time. A wave form is helpful to see &amp; understand the actual phenomenon  that  takes  place  in  the  physical  environment. </a:t>
            </a:r>
          </a:p>
          <a:p>
            <a:pPr marL="0" indent="0">
              <a:buNone/>
            </a:pPr>
            <a:r>
              <a:rPr lang="en-US" dirty="0"/>
              <a:t>Followings are the characteristics of wave form.</a:t>
            </a:r>
          </a:p>
          <a:p>
            <a:pPr marL="0" indent="0">
              <a:buNone/>
            </a:pPr>
            <a:r>
              <a:rPr lang="en-US" dirty="0"/>
              <a:t>They include: Amplitude, Frequency, Wave length, Velocity, Phase, Harmonic content, Envelope.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78036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D24203-DA28-4885-894F-3AC48E1762A9}"/>
              </a:ext>
            </a:extLst>
          </p:cNvPr>
          <p:cNvSpPr>
            <a:spLocks noGrp="1"/>
          </p:cNvSpPr>
          <p:nvPr>
            <p:ph type="title"/>
          </p:nvPr>
        </p:nvSpPr>
        <p:spPr/>
        <p:txBody>
          <a:bodyPr/>
          <a:lstStyle/>
          <a:p>
            <a:pPr algn="ctr"/>
            <a:r>
              <a:rPr lang="en-US" dirty="0"/>
              <a:t>Course Overview</a:t>
            </a:r>
          </a:p>
        </p:txBody>
      </p:sp>
      <p:sp>
        <p:nvSpPr>
          <p:cNvPr id="3" name="Content Placeholder 2">
            <a:extLst>
              <a:ext uri="{FF2B5EF4-FFF2-40B4-BE49-F238E27FC236}">
                <a16:creationId xmlns:a16="http://schemas.microsoft.com/office/drawing/2014/main" xmlns="" id="{79F20376-569A-4136-856A-65B8DE23CC49}"/>
              </a:ext>
            </a:extLst>
          </p:cNvPr>
          <p:cNvSpPr>
            <a:spLocks noGrp="1"/>
          </p:cNvSpPr>
          <p:nvPr>
            <p:ph idx="1"/>
          </p:nvPr>
        </p:nvSpPr>
        <p:spPr/>
        <p:txBody>
          <a:bodyPr/>
          <a:lstStyle/>
          <a:p>
            <a:endParaRPr lang="en-US" dirty="0"/>
          </a:p>
          <a:p>
            <a:endParaRPr lang="en-US" dirty="0"/>
          </a:p>
          <a:p>
            <a:endParaRPr lang="en-US" dirty="0"/>
          </a:p>
          <a:p>
            <a:pPr algn="just"/>
            <a:r>
              <a:rPr lang="en-US" b="1" dirty="0"/>
              <a:t>Concept of Sound</a:t>
            </a:r>
          </a:p>
          <a:p>
            <a:pPr algn="just"/>
            <a:r>
              <a:rPr lang="en-US" b="1" dirty="0"/>
              <a:t>Audio Equipment</a:t>
            </a:r>
          </a:p>
          <a:p>
            <a:pPr algn="just"/>
            <a:r>
              <a:rPr lang="en-US" b="1" dirty="0"/>
              <a:t>Sound Recording</a:t>
            </a:r>
          </a:p>
          <a:p>
            <a:pPr algn="just"/>
            <a:r>
              <a:rPr lang="en-US" b="1" dirty="0"/>
              <a:t>Audio Editing</a:t>
            </a:r>
          </a:p>
        </p:txBody>
      </p:sp>
    </p:spTree>
    <p:extLst>
      <p:ext uri="{BB962C8B-B14F-4D97-AF65-F5344CB8AC3E}">
        <p14:creationId xmlns:p14="http://schemas.microsoft.com/office/powerpoint/2010/main" xmlns="" val="26563510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3AEEC2-14D1-46D6-9EF0-B72A57F41CE2}"/>
              </a:ext>
            </a:extLst>
          </p:cNvPr>
          <p:cNvSpPr>
            <a:spLocks noGrp="1"/>
          </p:cNvSpPr>
          <p:nvPr>
            <p:ph type="title"/>
          </p:nvPr>
        </p:nvSpPr>
        <p:spPr/>
        <p:txBody>
          <a:bodyPr>
            <a:normAutofit/>
          </a:bodyPr>
          <a:lstStyle/>
          <a:p>
            <a:r>
              <a:rPr lang="en-US" dirty="0"/>
              <a:t>Amplitude: </a:t>
            </a:r>
            <a:r>
              <a:rPr lang="en-US" sz="1600" b="1" dirty="0">
                <a:solidFill>
                  <a:schemeClr val="tx1"/>
                </a:solidFill>
              </a:rPr>
              <a:t>Amplitude is the distance above (+</a:t>
            </a:r>
            <a:r>
              <a:rPr lang="en-US" sz="1600" b="1" dirty="0" err="1">
                <a:solidFill>
                  <a:schemeClr val="tx1"/>
                </a:solidFill>
              </a:rPr>
              <a:t>ve</a:t>
            </a:r>
            <a:r>
              <a:rPr lang="en-US" sz="1600" b="1" dirty="0">
                <a:solidFill>
                  <a:schemeClr val="tx1"/>
                </a:solidFill>
              </a:rPr>
              <a:t>) or below (-</a:t>
            </a:r>
            <a:r>
              <a:rPr lang="en-US" sz="1600" b="1" dirty="0" err="1">
                <a:solidFill>
                  <a:schemeClr val="tx1"/>
                </a:solidFill>
              </a:rPr>
              <a:t>ve</a:t>
            </a:r>
            <a:r>
              <a:rPr lang="en-US" sz="1600" b="1" dirty="0">
                <a:solidFill>
                  <a:schemeClr val="tx1"/>
                </a:solidFill>
              </a:rPr>
              <a:t>) the </a:t>
            </a:r>
            <a:r>
              <a:rPr lang="en-US" sz="1600" b="1" dirty="0" err="1">
                <a:solidFill>
                  <a:schemeClr val="tx1"/>
                </a:solidFill>
              </a:rPr>
              <a:t>centre</a:t>
            </a:r>
            <a:r>
              <a:rPr lang="en-US" sz="1600" b="1" dirty="0">
                <a:solidFill>
                  <a:schemeClr val="tx1"/>
                </a:solidFill>
              </a:rPr>
              <a:t>-line of a wave form. The greater the distance from the </a:t>
            </a:r>
            <a:r>
              <a:rPr lang="en-US" sz="1600" b="1" dirty="0" err="1">
                <a:solidFill>
                  <a:schemeClr val="tx1"/>
                </a:solidFill>
              </a:rPr>
              <a:t>centre</a:t>
            </a:r>
            <a:r>
              <a:rPr lang="en-US" sz="1600" b="1" dirty="0">
                <a:solidFill>
                  <a:schemeClr val="tx1"/>
                </a:solidFill>
              </a:rPr>
              <a:t> line, the more louder the sound will be.</a:t>
            </a:r>
          </a:p>
        </p:txBody>
      </p:sp>
      <p:pic>
        <p:nvPicPr>
          <p:cNvPr id="4" name="Picture 3">
            <a:extLst>
              <a:ext uri="{FF2B5EF4-FFF2-40B4-BE49-F238E27FC236}">
                <a16:creationId xmlns:a16="http://schemas.microsoft.com/office/drawing/2014/main" xmlns="" id="{A95F72F1-2C3C-4996-8E8C-BB56B12F7907}"/>
              </a:ext>
            </a:extLst>
          </p:cNvPr>
          <p:cNvPicPr>
            <a:picLocks noChangeAspect="1"/>
          </p:cNvPicPr>
          <p:nvPr/>
        </p:nvPicPr>
        <p:blipFill>
          <a:blip r:embed="rId2"/>
          <a:stretch>
            <a:fillRect/>
          </a:stretch>
        </p:blipFill>
        <p:spPr>
          <a:xfrm>
            <a:off x="1018309" y="2786142"/>
            <a:ext cx="9289473" cy="2700257"/>
          </a:xfrm>
          <a:prstGeom prst="rect">
            <a:avLst/>
          </a:prstGeom>
        </p:spPr>
      </p:pic>
      <p:sp>
        <p:nvSpPr>
          <p:cNvPr id="5" name="Rectangle 4">
            <a:extLst>
              <a:ext uri="{FF2B5EF4-FFF2-40B4-BE49-F238E27FC236}">
                <a16:creationId xmlns:a16="http://schemas.microsoft.com/office/drawing/2014/main" xmlns="" id="{928E7414-259B-4BC0-850C-7CBFF7BD53EA}"/>
              </a:ext>
            </a:extLst>
          </p:cNvPr>
          <p:cNvSpPr/>
          <p:nvPr/>
        </p:nvSpPr>
        <p:spPr>
          <a:xfrm>
            <a:off x="1018309" y="2173605"/>
            <a:ext cx="1210844" cy="369332"/>
          </a:xfrm>
          <a:prstGeom prst="rect">
            <a:avLst/>
          </a:prstGeom>
        </p:spPr>
        <p:txBody>
          <a:bodyPr wrap="none">
            <a:spAutoFit/>
          </a:bodyPr>
          <a:lstStyle/>
          <a:p>
            <a:r>
              <a:rPr lang="en-US" dirty="0">
                <a:latin typeface="Calibri" panose="020F0502020204030204" pitchFamily="34" charset="0"/>
                <a:ea typeface="Calibri" panose="020F0502020204030204" pitchFamily="34" charset="0"/>
                <a:cs typeface="Arial" panose="020B0604020202020204" pitchFamily="34" charset="0"/>
              </a:rPr>
              <a:t>Wave form</a:t>
            </a:r>
            <a:endParaRPr lang="en-US" dirty="0"/>
          </a:p>
        </p:txBody>
      </p:sp>
    </p:spTree>
    <p:extLst>
      <p:ext uri="{BB962C8B-B14F-4D97-AF65-F5344CB8AC3E}">
        <p14:creationId xmlns:p14="http://schemas.microsoft.com/office/powerpoint/2010/main" xmlns="" val="575878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2EBDEB4-6EA1-4645-8C13-5CDAC2FA25F8}"/>
              </a:ext>
            </a:extLst>
          </p:cNvPr>
          <p:cNvSpPr/>
          <p:nvPr/>
        </p:nvSpPr>
        <p:spPr>
          <a:xfrm>
            <a:off x="374073" y="1795989"/>
            <a:ext cx="9809017" cy="2342051"/>
          </a:xfrm>
          <a:prstGeom prst="rect">
            <a:avLst/>
          </a:prstGeom>
        </p:spPr>
        <p:txBody>
          <a:bodyPr wrap="square">
            <a:spAutoFit/>
          </a:bodyPr>
          <a:lstStyle/>
          <a:p>
            <a:pPr marL="1714500" indent="457200" algn="just">
              <a:lnSpc>
                <a:spcPct val="145000"/>
              </a:lnSpc>
            </a:pPr>
            <a:r>
              <a:rPr lang="en-US" b="1" dirty="0">
                <a:latin typeface="Calibri" panose="020F0502020204030204" pitchFamily="34" charset="0"/>
                <a:ea typeface="Calibri" panose="020F0502020204030204" pitchFamily="34" charset="0"/>
                <a:cs typeface="Arial" panose="020B0604020202020204" pitchFamily="34" charset="0"/>
              </a:rPr>
              <a:t>Frequency: </a:t>
            </a:r>
            <a:r>
              <a:rPr lang="en-US" dirty="0">
                <a:latin typeface="Calibri" panose="020F0502020204030204" pitchFamily="34" charset="0"/>
                <a:ea typeface="Calibri" panose="020F0502020204030204" pitchFamily="34" charset="0"/>
                <a:cs typeface="Arial" panose="020B0604020202020204" pitchFamily="34" charset="0"/>
              </a:rPr>
              <a:t>Frequency is termed as the wave vibration per</a:t>
            </a:r>
            <a:r>
              <a:rPr lang="en-US" b="1" dirty="0">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unit time. The number of waves that passes through fixed place in a given time. In other words, it is the number of cycle per second and is measured in </a:t>
            </a:r>
            <a:r>
              <a:rPr lang="en-US" i="1" dirty="0">
                <a:latin typeface="Calibri" panose="020F0502020204030204" pitchFamily="34" charset="0"/>
                <a:ea typeface="Calibri" panose="020F0502020204030204" pitchFamily="34" charset="0"/>
                <a:cs typeface="Arial" panose="020B0604020202020204" pitchFamily="34" charset="0"/>
              </a:rPr>
              <a:t>Hertz</a:t>
            </a:r>
            <a:r>
              <a:rPr lang="en-US" dirty="0">
                <a:latin typeface="Calibri" panose="020F0502020204030204" pitchFamily="34" charset="0"/>
                <a:ea typeface="Calibri" panose="020F0502020204030204" pitchFamily="34" charset="0"/>
                <a:cs typeface="Arial" panose="020B0604020202020204" pitchFamily="34" charset="0"/>
              </a:rPr>
              <a:t> (Hz). The vibrating mass repeats a cycle of positive and negative amplitude. One completed journey on </a:t>
            </a:r>
            <a:r>
              <a:rPr lang="en-US" dirty="0"/>
              <a:t>both positive and negative side of the </a:t>
            </a:r>
            <a:r>
              <a:rPr lang="en-US" dirty="0" err="1"/>
              <a:t>centre</a:t>
            </a:r>
            <a:r>
              <a:rPr lang="en-US" dirty="0"/>
              <a:t> line is known as a cycle.</a:t>
            </a:r>
          </a:p>
          <a:p>
            <a:pPr marL="1714500" marR="0" indent="457200" algn="just">
              <a:lnSpc>
                <a:spcPct val="145000"/>
              </a:lnSpc>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092991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391E3B5-F8F8-4308-AACC-2C06DEF186E2}"/>
              </a:ext>
            </a:extLst>
          </p:cNvPr>
          <p:cNvSpPr/>
          <p:nvPr/>
        </p:nvSpPr>
        <p:spPr>
          <a:xfrm>
            <a:off x="644236" y="1634919"/>
            <a:ext cx="8499764" cy="5804153"/>
          </a:xfrm>
          <a:prstGeom prst="rect">
            <a:avLst/>
          </a:prstGeom>
        </p:spPr>
        <p:txBody>
          <a:bodyPr wrap="square">
            <a:spAutoFit/>
          </a:bodyPr>
          <a:lstStyle/>
          <a:p>
            <a:pPr marL="2082800" marR="0">
              <a:spcBef>
                <a:spcPts val="0"/>
              </a:spcBef>
              <a:spcAft>
                <a:spcPts val="0"/>
              </a:spcAft>
            </a:pPr>
            <a:r>
              <a:rPr lang="en-US" b="1" dirty="0">
                <a:latin typeface="Calibri" panose="020F0502020204030204" pitchFamily="34" charset="0"/>
                <a:ea typeface="Calibri" panose="020F0502020204030204" pitchFamily="34" charset="0"/>
                <a:cs typeface="Arial" panose="020B0604020202020204" pitchFamily="34" charset="0"/>
              </a:rPr>
              <a:t>Wave Length: </a:t>
            </a:r>
            <a:r>
              <a:rPr lang="en-US" dirty="0">
                <a:latin typeface="Calibri" panose="020F0502020204030204" pitchFamily="34" charset="0"/>
                <a:ea typeface="Calibri" panose="020F0502020204030204" pitchFamily="34" charset="0"/>
                <a:cs typeface="Arial" panose="020B0604020202020204" pitchFamily="34" charset="0"/>
              </a:rPr>
              <a:t>It is the actual distance in a medium</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730"/>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between the beginning and the end of a cycle, and is measured in</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725"/>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r>
              <a:rPr lang="en-US" i="1" dirty="0">
                <a:latin typeface="Calibri" panose="020F0502020204030204" pitchFamily="34" charset="0"/>
                <a:ea typeface="Calibri" panose="020F0502020204030204" pitchFamily="34" charset="0"/>
                <a:cs typeface="Arial" panose="020B0604020202020204" pitchFamily="34" charset="0"/>
              </a:rPr>
              <a:t>Lambda </a:t>
            </a:r>
            <a:r>
              <a:rPr lang="en-US" dirty="0">
                <a:latin typeface="Calibri" panose="020F0502020204030204" pitchFamily="34" charset="0"/>
                <a:ea typeface="Calibri" panose="020F0502020204030204" pitchFamily="34" charset="0"/>
                <a:cs typeface="Arial" panose="020B0604020202020204" pitchFamily="34" charset="0"/>
              </a:rPr>
              <a:t>(</a:t>
            </a:r>
            <a:r>
              <a:rPr lang="en-US" dirty="0">
                <a:latin typeface="Symbol" panose="05050102010706020507" pitchFamily="18" charset="2"/>
                <a:ea typeface="Symbol" panose="05050102010706020507" pitchFamily="18" charset="2"/>
                <a:cs typeface="Arial" panose="020B0604020202020204" pitchFamily="34" charset="0"/>
              </a:rPr>
              <a:t>l</a:t>
            </a:r>
            <a:r>
              <a:rPr lang="en-US" dirty="0">
                <a:latin typeface="Calibri" panose="020F0502020204030204" pitchFamily="34" charset="0"/>
                <a:ea typeface="Calibri" panose="020F0502020204030204" pitchFamily="34" charset="0"/>
                <a:cs typeface="Arial" panose="020B0604020202020204" pitchFamily="34" charset="0"/>
              </a:rPr>
              <a:t>). The wave length changes according to the frequency.</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745"/>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The lower frequencies have a greater wave length and the higher</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730"/>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frequencies have the shorter wave length. Low Frequencies travel</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730"/>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more distance than high frequencies.</a:t>
            </a:r>
          </a:p>
          <a:p>
            <a:pPr marL="1625600" marR="0">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r>
              <a:rPr lang="en-US" dirty="0"/>
              <a:t>The physical length of a wave can be calculated using the formula.</a:t>
            </a:r>
          </a:p>
          <a:p>
            <a:r>
              <a:rPr lang="en-US" dirty="0"/>
              <a:t> </a:t>
            </a:r>
          </a:p>
          <a:p>
            <a:r>
              <a:rPr lang="en-US" dirty="0"/>
              <a:t>l=v/f</a:t>
            </a:r>
          </a:p>
          <a:p>
            <a:r>
              <a:rPr lang="en-US" dirty="0"/>
              <a:t> </a:t>
            </a:r>
          </a:p>
          <a:p>
            <a:r>
              <a:rPr lang="en-US" dirty="0"/>
              <a:t>Where l is the wave length in the medium?</a:t>
            </a:r>
          </a:p>
          <a:p>
            <a:r>
              <a:rPr lang="en-US" dirty="0"/>
              <a:t> </a:t>
            </a:r>
          </a:p>
          <a:p>
            <a:r>
              <a:rPr lang="en-US" dirty="0"/>
              <a:t>V is the velocity in the medium</a:t>
            </a:r>
          </a:p>
          <a:p>
            <a:r>
              <a:rPr lang="en-US" dirty="0"/>
              <a:t> </a:t>
            </a:r>
          </a:p>
          <a:p>
            <a:r>
              <a:rPr lang="en-US" dirty="0"/>
              <a:t>F is the frequency in hertz</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0">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784608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53E21D5-0EEC-46B3-846B-CEB68905642D}"/>
              </a:ext>
            </a:extLst>
          </p:cNvPr>
          <p:cNvSpPr/>
          <p:nvPr/>
        </p:nvSpPr>
        <p:spPr>
          <a:xfrm>
            <a:off x="581891" y="1987452"/>
            <a:ext cx="8562109" cy="2043829"/>
          </a:xfrm>
          <a:prstGeom prst="rect">
            <a:avLst/>
          </a:prstGeom>
        </p:spPr>
        <p:txBody>
          <a:bodyPr wrap="square">
            <a:spAutoFit/>
          </a:bodyPr>
          <a:lstStyle/>
          <a:p>
            <a:r>
              <a:rPr lang="en-US" sz="2400" b="1" dirty="0">
                <a:latin typeface="Calibri" panose="020F0502020204030204" pitchFamily="34" charset="0"/>
                <a:ea typeface="Calibri" panose="020F0502020204030204" pitchFamily="34" charset="0"/>
                <a:cs typeface="Arial" panose="020B0604020202020204" pitchFamily="34" charset="0"/>
              </a:rPr>
              <a:t>Velocity</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1495"/>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12700" indent="74930" algn="just">
              <a:lnSpc>
                <a:spcPct val="101000"/>
              </a:lnSpc>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In physics the term ‘velocity’ is a rate of change of speed. Like the light, the sound which travels in the air. The speed of sound when it travels through air medium at 68</a:t>
            </a:r>
            <a:r>
              <a:rPr lang="en-US" sz="2400" baseline="30000" dirty="0">
                <a:latin typeface="Calibri" panose="020F0502020204030204" pitchFamily="34" charset="0"/>
                <a:ea typeface="Calibri" panose="020F0502020204030204" pitchFamily="34" charset="0"/>
                <a:cs typeface="Arial" panose="020B0604020202020204" pitchFamily="34" charset="0"/>
              </a:rPr>
              <a:t>0</a:t>
            </a:r>
            <a:r>
              <a:rPr lang="en-US" dirty="0">
                <a:latin typeface="Calibri" panose="020F0502020204030204" pitchFamily="34" charset="0"/>
                <a:ea typeface="Calibri" panose="020F0502020204030204" pitchFamily="34" charset="0"/>
                <a:cs typeface="Arial" panose="020B0604020202020204" pitchFamily="34" charset="0"/>
              </a:rPr>
              <a:t> F or 20</a:t>
            </a:r>
            <a:r>
              <a:rPr lang="en-US" sz="2400" baseline="30000" dirty="0">
                <a:latin typeface="Calibri" panose="020F0502020204030204" pitchFamily="34" charset="0"/>
                <a:ea typeface="Calibri" panose="020F0502020204030204" pitchFamily="34" charset="0"/>
                <a:cs typeface="Arial" panose="020B0604020202020204" pitchFamily="34" charset="0"/>
              </a:rPr>
              <a:t>0</a:t>
            </a:r>
            <a:r>
              <a:rPr lang="en-US" dirty="0">
                <a:latin typeface="Calibri" panose="020F0502020204030204" pitchFamily="34" charset="0"/>
                <a:ea typeface="Calibri" panose="020F0502020204030204" pitchFamily="34" charset="0"/>
                <a:cs typeface="Arial" panose="020B0604020202020204" pitchFamily="34" charset="0"/>
              </a:rPr>
              <a:t> C temperature is approximately 344 meter per second. The speed may vary according to the variations in atmospheric temperature.</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145316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62985CA-D0AB-4935-A1BE-EC6FC48BA744}"/>
              </a:ext>
            </a:extLst>
          </p:cNvPr>
          <p:cNvSpPr/>
          <p:nvPr/>
        </p:nvSpPr>
        <p:spPr>
          <a:xfrm>
            <a:off x="852055" y="902105"/>
            <a:ext cx="9144000" cy="5464637"/>
          </a:xfrm>
          <a:prstGeom prst="rect">
            <a:avLst/>
          </a:prstGeom>
        </p:spPr>
        <p:txBody>
          <a:bodyPr wrap="square">
            <a:spAutoFit/>
          </a:bodyPr>
          <a:lstStyle/>
          <a:p>
            <a:r>
              <a:rPr lang="en-US" sz="2400" b="1" dirty="0">
                <a:latin typeface="Calibri" panose="020F0502020204030204" pitchFamily="34" charset="0"/>
                <a:ea typeface="Calibri" panose="020F0502020204030204" pitchFamily="34" charset="0"/>
                <a:cs typeface="Arial" panose="020B0604020202020204" pitchFamily="34" charset="0"/>
              </a:rPr>
              <a:t>Phase:</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1495"/>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25400" algn="just">
              <a:lnSpc>
                <a:spcPct val="108000"/>
              </a:lnSpc>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A cycle can begin at any point on a wave form. It is the position of a point in time on a wave form. When two sine waves combine together, it produces a single sound; their relative amplitude is different at any point of any time.</a:t>
            </a:r>
          </a:p>
          <a:p>
            <a:pPr marL="1625600" marR="25400" algn="just">
              <a:lnSpc>
                <a:spcPct val="108000"/>
              </a:lnSpc>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r>
              <a:rPr lang="en-US" i="1" dirty="0"/>
              <a:t>Phase </a:t>
            </a:r>
            <a:r>
              <a:rPr lang="en-US" dirty="0"/>
              <a:t>is measured in degree. The sine wave is usually consider to</a:t>
            </a:r>
            <a:r>
              <a:rPr lang="en-US" i="1" dirty="0"/>
              <a:t> </a:t>
            </a:r>
            <a:r>
              <a:rPr lang="en-US" dirty="0"/>
              <a:t>begin at 0</a:t>
            </a:r>
            <a:r>
              <a:rPr lang="en-US" baseline="30000" dirty="0"/>
              <a:t>0</a:t>
            </a:r>
            <a:r>
              <a:rPr lang="en-US" dirty="0"/>
              <a:t> with zero amplitude and it can increase to a maximum of 90</a:t>
            </a:r>
            <a:r>
              <a:rPr lang="en-US" baseline="30000" dirty="0"/>
              <a:t>0</a:t>
            </a:r>
            <a:r>
              <a:rPr lang="en-US" dirty="0"/>
              <a:t> and then decrease to having a zero amplitude at 180</a:t>
            </a:r>
            <a:r>
              <a:rPr lang="en-US" baseline="30000" dirty="0"/>
              <a:t>0</a:t>
            </a:r>
            <a:r>
              <a:rPr lang="en-US" dirty="0"/>
              <a:t> and then increase to a maximum of 270</a:t>
            </a:r>
            <a:r>
              <a:rPr lang="en-US" baseline="30000" dirty="0"/>
              <a:t>0</a:t>
            </a:r>
            <a:r>
              <a:rPr lang="en-US" dirty="0"/>
              <a:t> (in the negative direction) &amp; finally come back to its original level at 360</a:t>
            </a:r>
            <a:r>
              <a:rPr lang="en-US" baseline="30000" dirty="0"/>
              <a:t>0</a:t>
            </a:r>
            <a:r>
              <a:rPr lang="en-US" dirty="0"/>
              <a:t>.</a:t>
            </a:r>
          </a:p>
          <a:p>
            <a:r>
              <a:rPr lang="en-US" dirty="0"/>
              <a:t> </a:t>
            </a:r>
          </a:p>
          <a:p>
            <a:r>
              <a:rPr lang="en-US" b="1" i="1" dirty="0"/>
              <a:t>In-Phase</a:t>
            </a:r>
            <a:r>
              <a:rPr lang="en-US" b="1" dirty="0"/>
              <a:t>:</a:t>
            </a:r>
            <a:r>
              <a:rPr lang="en-US" b="1" i="1" dirty="0"/>
              <a:t> </a:t>
            </a:r>
            <a:r>
              <a:rPr lang="en-US" dirty="0"/>
              <a:t>When two waves form and having the same frequency</a:t>
            </a:r>
            <a:r>
              <a:rPr lang="en-US" b="1" i="1" dirty="0"/>
              <a:t> </a:t>
            </a:r>
            <a:r>
              <a:rPr lang="en-US" dirty="0"/>
              <a:t>shape &amp; peak amplitude are added, the resulting wave form will have the same frequency, phase &amp;shape but double in amplitude. This wave forms will be called as in-phase wave.</a:t>
            </a:r>
          </a:p>
          <a:p>
            <a:r>
              <a:rPr lang="en-US" dirty="0"/>
              <a:t> </a:t>
            </a:r>
          </a:p>
          <a:p>
            <a:r>
              <a:rPr lang="en-US" b="1" i="1" dirty="0"/>
              <a:t>Out-of-Phase</a:t>
            </a:r>
            <a:r>
              <a:rPr lang="en-US" b="1" dirty="0"/>
              <a:t>:</a:t>
            </a:r>
            <a:r>
              <a:rPr lang="en-US" b="1" i="1" dirty="0"/>
              <a:t> </a:t>
            </a:r>
            <a:r>
              <a:rPr lang="en-US" dirty="0"/>
              <a:t>When two waves of different frequency, shape and</a:t>
            </a:r>
            <a:r>
              <a:rPr lang="en-US" b="1" i="1" dirty="0"/>
              <a:t> </a:t>
            </a:r>
            <a:r>
              <a:rPr lang="en-US" dirty="0"/>
              <a:t>phase are combined together, it results in a straight line of zero amplitude. That means both the positive phase and negative phase will cancel each other.</a:t>
            </a:r>
          </a:p>
          <a:p>
            <a:pPr marL="1625600" marR="25400" algn="just">
              <a:lnSpc>
                <a:spcPct val="108000"/>
              </a:lnSpc>
              <a:spcBef>
                <a:spcPts val="0"/>
              </a:spcBef>
              <a:spcAft>
                <a:spcPts val="0"/>
              </a:spcAft>
            </a:pP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25400" algn="just">
              <a:lnSpc>
                <a:spcPct val="108000"/>
              </a:lnSpc>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594948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CEFB639-60AE-438C-86F0-1F5B45633618}"/>
              </a:ext>
            </a:extLst>
          </p:cNvPr>
          <p:cNvSpPr/>
          <p:nvPr/>
        </p:nvSpPr>
        <p:spPr>
          <a:xfrm>
            <a:off x="-187036" y="964255"/>
            <a:ext cx="9331036" cy="2757999"/>
          </a:xfrm>
          <a:prstGeom prst="rect">
            <a:avLst/>
          </a:prstGeom>
        </p:spPr>
        <p:txBody>
          <a:bodyPr wrap="square">
            <a:spAutoFit/>
          </a:bodyPr>
          <a:lstStyle/>
          <a:p>
            <a:pPr marL="1714500" marR="0" algn="just">
              <a:lnSpc>
                <a:spcPct val="112000"/>
              </a:lnSpc>
              <a:spcBef>
                <a:spcPts val="0"/>
              </a:spcBef>
              <a:spcAft>
                <a:spcPts val="0"/>
              </a:spcAft>
            </a:pPr>
            <a:r>
              <a:rPr lang="en-US" b="1" dirty="0">
                <a:latin typeface="Calibri" panose="020F0502020204030204" pitchFamily="34" charset="0"/>
                <a:ea typeface="Calibri" panose="020F0502020204030204" pitchFamily="34" charset="0"/>
                <a:cs typeface="Arial" panose="020B0604020202020204" pitchFamily="34" charset="0"/>
              </a:rPr>
              <a:t>Harmonic Contents: </a:t>
            </a:r>
            <a:r>
              <a:rPr lang="en-US" dirty="0">
                <a:latin typeface="Calibri" panose="020F0502020204030204" pitchFamily="34" charset="0"/>
                <a:ea typeface="Calibri" panose="020F0502020204030204" pitchFamily="34" charset="0"/>
                <a:cs typeface="Arial" panose="020B0604020202020204" pitchFamily="34" charset="0"/>
              </a:rPr>
              <a:t>A Sine wave is a single frequency that</a:t>
            </a:r>
            <a:r>
              <a:rPr lang="en-US" b="1" dirty="0">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produces a pure tone. Compound sound waves have a combination of multiple frequencies. A piano can produce the tones of different frequencies and at different pitch too. The factors that help us to differentiate between instruments are called partials that exist in addition to the pitch that’s being played which is called fundamental. Partial that are higher than the fundamental frequency are called upper partial or over tone. The over tone frequencies that are whole numbers of multiple of the fundamental frequency are called harmonies.</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1510"/>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938772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FD999C0-0EF7-4B02-BB68-8334B5D73AFB}"/>
              </a:ext>
            </a:extLst>
          </p:cNvPr>
          <p:cNvSpPr/>
          <p:nvPr/>
        </p:nvSpPr>
        <p:spPr>
          <a:xfrm>
            <a:off x="1184564" y="2417345"/>
            <a:ext cx="9144000" cy="1424942"/>
          </a:xfrm>
          <a:prstGeom prst="rect">
            <a:avLst/>
          </a:prstGeom>
        </p:spPr>
        <p:txBody>
          <a:bodyPr wrap="square">
            <a:spAutoFit/>
          </a:bodyPr>
          <a:lstStyle/>
          <a:p>
            <a:pPr marL="1714500" marR="0" algn="just">
              <a:lnSpc>
                <a:spcPct val="108000"/>
              </a:lnSpc>
              <a:spcBef>
                <a:spcPts val="0"/>
              </a:spcBef>
              <a:spcAft>
                <a:spcPts val="0"/>
              </a:spcAft>
            </a:pPr>
            <a:r>
              <a:rPr lang="en-US" b="1" dirty="0">
                <a:latin typeface="Calibri" panose="020F0502020204030204" pitchFamily="34" charset="0"/>
                <a:ea typeface="Calibri" panose="020F0502020204030204" pitchFamily="34" charset="0"/>
                <a:cs typeface="Arial" panose="020B0604020202020204" pitchFamily="34" charset="0"/>
              </a:rPr>
              <a:t>Acoustic envelope: </a:t>
            </a:r>
            <a:r>
              <a:rPr lang="en-US" dirty="0">
                <a:latin typeface="Calibri" panose="020F0502020204030204" pitchFamily="34" charset="0"/>
                <a:ea typeface="Calibri" panose="020F0502020204030204" pitchFamily="34" charset="0"/>
                <a:cs typeface="Arial" panose="020B0604020202020204" pitchFamily="34" charset="0"/>
              </a:rPr>
              <a:t>Every instrument has its unique timber.</a:t>
            </a:r>
            <a:r>
              <a:rPr lang="en-US" b="1" dirty="0">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Timber differentiates one instrument to others. Envelope of a wave form is the characteristic variations in level that occurs over the duration of a played note.</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1000"/>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858380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7A88C95-263C-49A1-BCEB-90E4922223FD}"/>
              </a:ext>
            </a:extLst>
          </p:cNvPr>
          <p:cNvSpPr/>
          <p:nvPr/>
        </p:nvSpPr>
        <p:spPr>
          <a:xfrm>
            <a:off x="477982" y="2409490"/>
            <a:ext cx="8666018" cy="2593018"/>
          </a:xfrm>
          <a:prstGeom prst="rect">
            <a:avLst/>
          </a:prstGeom>
        </p:spPr>
        <p:txBody>
          <a:bodyPr wrap="square">
            <a:spAutoFit/>
          </a:bodyPr>
          <a:lstStyle/>
          <a:p>
            <a:pPr marL="88900" marR="0">
              <a:spcBef>
                <a:spcPts val="0"/>
              </a:spcBef>
              <a:spcAft>
                <a:spcPts val="0"/>
              </a:spcAft>
            </a:pPr>
            <a:r>
              <a:rPr lang="en-US" sz="2400" b="1" dirty="0">
                <a:latin typeface="Calibri" panose="020F0502020204030204" pitchFamily="34" charset="0"/>
                <a:ea typeface="Calibri" panose="020F0502020204030204" pitchFamily="34" charset="0"/>
                <a:cs typeface="Arial" panose="020B0604020202020204" pitchFamily="34" charset="0"/>
              </a:rPr>
              <a:t>Frequency Response</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1495"/>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r>
              <a:rPr lang="en-US" dirty="0">
                <a:latin typeface="Calibri" panose="020F0502020204030204" pitchFamily="34" charset="0"/>
                <a:ea typeface="Calibri" panose="020F0502020204030204" pitchFamily="34" charset="0"/>
                <a:cs typeface="Arial" panose="020B0604020202020204" pitchFamily="34" charset="0"/>
              </a:rPr>
              <a:t>Frequency response is simply defined as the response to frequency range. Our ears can response to a too low frequency and a too high frequency. This frequency range is known as dynamic range of hearing. And the dynamic range of human ear is 20Hz to 20 kHz.</a:t>
            </a:r>
          </a:p>
          <a:p>
            <a:r>
              <a:rPr lang="en-US" dirty="0"/>
              <a:t>For example, we can hear the sound of a bass guitar, which carries low and low mid frequencies. And we can also hear the sound of a mosquito which creates extreme high frequencies.</a:t>
            </a:r>
          </a:p>
          <a:p>
            <a:endParaRPr lang="en-US" dirty="0"/>
          </a:p>
        </p:txBody>
      </p:sp>
    </p:spTree>
    <p:extLst>
      <p:ext uri="{BB962C8B-B14F-4D97-AF65-F5344CB8AC3E}">
        <p14:creationId xmlns:p14="http://schemas.microsoft.com/office/powerpoint/2010/main" xmlns="" val="1160431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59D18FF-1A4B-40EC-86F1-F967926CE130}"/>
              </a:ext>
            </a:extLst>
          </p:cNvPr>
          <p:cNvSpPr/>
          <p:nvPr/>
        </p:nvSpPr>
        <p:spPr>
          <a:xfrm>
            <a:off x="997527" y="1442591"/>
            <a:ext cx="8146473" cy="3042179"/>
          </a:xfrm>
          <a:prstGeom prst="rect">
            <a:avLst/>
          </a:prstGeom>
        </p:spPr>
        <p:txBody>
          <a:bodyPr wrap="square">
            <a:spAutoFit/>
          </a:bodyPr>
          <a:lstStyle/>
          <a:p>
            <a:r>
              <a:rPr lang="en-US" sz="2400" b="1" dirty="0">
                <a:latin typeface="Calibri" panose="020F0502020204030204" pitchFamily="34" charset="0"/>
                <a:ea typeface="Calibri" panose="020F0502020204030204" pitchFamily="34" charset="0"/>
                <a:cs typeface="Arial" panose="020B0604020202020204" pitchFamily="34" charset="0"/>
              </a:rPr>
              <a:t>Pitch</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ts val="895"/>
              </a:lnSpc>
            </a:pPr>
            <a:r>
              <a:rPr lang="en-US" sz="1200" dirty="0">
                <a:latin typeface="Times New Roman" panose="02020603050405020304" pitchFamily="18" charset="0"/>
                <a:ea typeface="Times New Roman" panose="02020603050405020304" pitchFamily="18"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625600" marR="12700" algn="just">
              <a:lnSpc>
                <a:spcPct val="112000"/>
              </a:lnSpc>
              <a:spcBef>
                <a:spcPts val="0"/>
              </a:spcBef>
              <a:spcAft>
                <a:spcPts val="0"/>
              </a:spcAft>
            </a:pPr>
            <a:r>
              <a:rPr lang="en-US" dirty="0">
                <a:latin typeface="Calibri" panose="020F0502020204030204" pitchFamily="34" charset="0"/>
                <a:ea typeface="Calibri" panose="020F0502020204030204" pitchFamily="34" charset="0"/>
                <a:cs typeface="Arial" panose="020B0604020202020204" pitchFamily="34" charset="0"/>
              </a:rPr>
              <a:t>Pitch is word that defines the position of a note in the musical scale. Then what is a musical scale? Arrange of notes in different pitch. We can say that the pitch refers to the highness and lowness of a note. Pitch is related to frequency. Two notes are very closely related. In fact it is convenient to give an exact frequency to a particular musical note, or rather the fundamental frequency of that note but we ought to note that the pitch of sound can be affected by its loudness.</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094104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C5009D7-5E79-42D6-8B6C-0E79C39FBBF5}"/>
              </a:ext>
            </a:extLst>
          </p:cNvPr>
          <p:cNvSpPr/>
          <p:nvPr/>
        </p:nvSpPr>
        <p:spPr>
          <a:xfrm>
            <a:off x="3048000" y="2790364"/>
            <a:ext cx="6096000" cy="2569934"/>
          </a:xfrm>
          <a:prstGeom prst="rect">
            <a:avLst/>
          </a:prstGeom>
        </p:spPr>
        <p:txBody>
          <a:bodyPr wrap="square">
            <a:spAutoFit/>
          </a:bodyPr>
          <a:lstStyle/>
          <a:p>
            <a:pPr marL="285750" marR="0" lvl="0" indent="-285750">
              <a:spcBef>
                <a:spcPts val="0"/>
              </a:spcBef>
              <a:spcAft>
                <a:spcPts val="0"/>
              </a:spcAft>
              <a:buFont typeface="Arial" panose="020B0604020202020204" pitchFamily="34" charset="0"/>
              <a:buChar char="•"/>
              <a:tabLst>
                <a:tab pos="2159000" algn="l"/>
              </a:tabLst>
            </a:pPr>
            <a:r>
              <a:rPr lang="en-US" dirty="0">
                <a:latin typeface="Calibri" panose="020F0502020204030204" pitchFamily="34" charset="0"/>
                <a:ea typeface="Calibri" panose="020F0502020204030204" pitchFamily="34" charset="0"/>
                <a:cs typeface="Arial" panose="020B0604020202020204" pitchFamily="34" charset="0"/>
              </a:rPr>
              <a:t>Discuss the characteristics of wave form.</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indent="-285750">
              <a:lnSpc>
                <a:spcPts val="215"/>
              </a:lnSpc>
              <a:buFont typeface="Arial" panose="020B0604020202020204" pitchFamily="34" charset="0"/>
              <a:buChar char="•"/>
            </a:pPr>
            <a:r>
              <a:rPr lang="en-US" dirty="0">
                <a:latin typeface="Calibri" panose="020F050202020403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indent="-285750">
              <a:lnSpc>
                <a:spcPts val="225"/>
              </a:lnSpc>
              <a:buFont typeface="Arial" panose="020B0604020202020204" pitchFamily="34" charset="0"/>
              <a:buChar char="•"/>
            </a:pPr>
            <a:r>
              <a:rPr lang="en-US" dirty="0">
                <a:latin typeface="Calibri" panose="020F050202020403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2159000" algn="l"/>
              </a:tabLst>
            </a:pPr>
            <a:r>
              <a:rPr lang="en-US" dirty="0">
                <a:latin typeface="Calibri" panose="020F0502020204030204" pitchFamily="34" charset="0"/>
                <a:ea typeface="Calibri" panose="020F0502020204030204" pitchFamily="34" charset="0"/>
                <a:cs typeface="Arial" panose="020B0604020202020204" pitchFamily="34" charset="0"/>
              </a:rPr>
              <a:t>Write the various medium through which sound can travel.</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indent="-285750">
              <a:lnSpc>
                <a:spcPts val="215"/>
              </a:lnSpc>
              <a:buFont typeface="Arial" panose="020B0604020202020204" pitchFamily="34" charset="0"/>
              <a:buChar char="•"/>
            </a:pPr>
            <a:r>
              <a:rPr lang="en-US" dirty="0">
                <a:latin typeface="Calibri" panose="020F050202020403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marR="0" lvl="0" indent="-285750">
              <a:spcBef>
                <a:spcPts val="0"/>
              </a:spcBef>
              <a:spcAft>
                <a:spcPts val="0"/>
              </a:spcAft>
              <a:buFont typeface="Arial" panose="020B0604020202020204" pitchFamily="34" charset="0"/>
              <a:buChar char="•"/>
              <a:tabLst>
                <a:tab pos="2159000" algn="l"/>
              </a:tabLst>
            </a:pPr>
            <a:r>
              <a:rPr lang="en-US" dirty="0">
                <a:latin typeface="Calibri" panose="020F0502020204030204" pitchFamily="34" charset="0"/>
                <a:ea typeface="Calibri" panose="020F0502020204030204" pitchFamily="34" charset="0"/>
                <a:cs typeface="Arial" panose="020B0604020202020204" pitchFamily="34" charset="0"/>
              </a:rPr>
              <a:t>Describe the construction of ear with diagram.</a:t>
            </a:r>
          </a:p>
          <a:p>
            <a:pPr marL="285750" lvl="0" indent="-285750">
              <a:buFont typeface="Arial" panose="020B0604020202020204" pitchFamily="34" charset="0"/>
              <a:buChar char="•"/>
            </a:pPr>
            <a:r>
              <a:rPr lang="en-US" dirty="0"/>
              <a:t>Name the unit of loudness</a:t>
            </a:r>
          </a:p>
          <a:p>
            <a:pPr marL="285750" indent="-285750">
              <a:buFont typeface="Arial" panose="020B0604020202020204" pitchFamily="34" charset="0"/>
              <a:buChar char="•"/>
            </a:pPr>
            <a:r>
              <a:rPr lang="en-US" dirty="0"/>
              <a:t>Frequency is measured in_______.</a:t>
            </a:r>
          </a:p>
          <a:p>
            <a:pPr marL="285750" marR="0" lvl="0" indent="-285750">
              <a:spcBef>
                <a:spcPts val="0"/>
              </a:spcBef>
              <a:spcAft>
                <a:spcPts val="0"/>
              </a:spcAft>
              <a:buFont typeface="Arial" panose="020B0604020202020204" pitchFamily="34" charset="0"/>
              <a:buChar char="•"/>
              <a:tabLst>
                <a:tab pos="2159000" algn="l"/>
              </a:tabLst>
            </a:pPr>
            <a:r>
              <a:rPr lang="en-US" dirty="0">
                <a:latin typeface="Calibri" panose="020F0502020204030204" pitchFamily="34" charset="0"/>
                <a:ea typeface="Calibri" panose="020F0502020204030204" pitchFamily="34" charset="0"/>
                <a:cs typeface="Arial" panose="020B0604020202020204" pitchFamily="34" charset="0"/>
              </a:rPr>
              <a:t>List the main obstacles for hearing?</a:t>
            </a:r>
            <a:endParaRPr lang="en-US" sz="1200"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dirty="0"/>
              <a:t>We measure the wave length in______.</a:t>
            </a:r>
          </a:p>
          <a:p>
            <a:pPr marL="285750" indent="-285750">
              <a:buFont typeface="Arial" panose="020B0604020202020204" pitchFamily="34" charset="0"/>
              <a:buChar char="•"/>
            </a:pPr>
            <a:r>
              <a:rPr lang="en-US" dirty="0"/>
              <a:t>What is the dynamic range of human ear?</a:t>
            </a:r>
          </a:p>
          <a:p>
            <a:pPr marL="342900" marR="0" lvl="0" indent="-342900">
              <a:spcBef>
                <a:spcPts val="0"/>
              </a:spcBef>
              <a:spcAft>
                <a:spcPts val="0"/>
              </a:spcAft>
              <a:buFont typeface="+mj-lt"/>
              <a:buAutoNum type="arabicPeriod"/>
              <a:tabLst>
                <a:tab pos="2159000" algn="l"/>
              </a:tabLs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xmlns="" id="{7C7EF2B9-E82B-4700-8A8A-8DF3891F8272}"/>
              </a:ext>
            </a:extLst>
          </p:cNvPr>
          <p:cNvSpPr/>
          <p:nvPr/>
        </p:nvSpPr>
        <p:spPr>
          <a:xfrm>
            <a:off x="3048000" y="1810389"/>
            <a:ext cx="1480983" cy="369332"/>
          </a:xfrm>
          <a:prstGeom prst="rect">
            <a:avLst/>
          </a:prstGeom>
        </p:spPr>
        <p:txBody>
          <a:bodyPr wrap="none">
            <a:spAutoFit/>
          </a:bodyPr>
          <a:lstStyle/>
          <a:p>
            <a:pPr marL="88900" marR="0">
              <a:spcBef>
                <a:spcPts val="0"/>
              </a:spcBef>
              <a:spcAft>
                <a:spcPts val="0"/>
              </a:spcAft>
            </a:pPr>
            <a:r>
              <a:rPr lang="en-US" b="1" dirty="0">
                <a:latin typeface="Calibri" panose="020F0502020204030204" pitchFamily="34" charset="0"/>
                <a:ea typeface="Calibri" panose="020F0502020204030204" pitchFamily="34" charset="0"/>
                <a:cs typeface="Arial" panose="020B0604020202020204" pitchFamily="34" charset="0"/>
              </a:rPr>
              <a:t>Assignments</a:t>
            </a:r>
            <a:endParaRPr lang="en-US" sz="9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543856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9567E2-F233-46C8-8E2A-C20B3469D8D9}"/>
              </a:ext>
            </a:extLst>
          </p:cNvPr>
          <p:cNvSpPr>
            <a:spLocks noGrp="1"/>
          </p:cNvSpPr>
          <p:nvPr>
            <p:ph type="title"/>
          </p:nvPr>
        </p:nvSpPr>
        <p:spPr/>
        <p:txBody>
          <a:bodyPr/>
          <a:lstStyle/>
          <a:p>
            <a:r>
              <a:rPr lang="en-US" dirty="0"/>
              <a:t>Sound</a:t>
            </a:r>
          </a:p>
        </p:txBody>
      </p:sp>
      <p:sp>
        <p:nvSpPr>
          <p:cNvPr id="3" name="Content Placeholder 2">
            <a:extLst>
              <a:ext uri="{FF2B5EF4-FFF2-40B4-BE49-F238E27FC236}">
                <a16:creationId xmlns:a16="http://schemas.microsoft.com/office/drawing/2014/main" xmlns="" id="{C128A45D-1057-456A-BF51-4FB04CD6815C}"/>
              </a:ext>
            </a:extLst>
          </p:cNvPr>
          <p:cNvSpPr>
            <a:spLocks noGrp="1"/>
          </p:cNvSpPr>
          <p:nvPr>
            <p:ph idx="1"/>
          </p:nvPr>
        </p:nvSpPr>
        <p:spPr/>
        <p:txBody>
          <a:bodyPr/>
          <a:lstStyle/>
          <a:p>
            <a:pPr marL="0" indent="0">
              <a:buNone/>
            </a:pPr>
            <a:r>
              <a:rPr lang="en-US" b="1" dirty="0"/>
              <a:t>Sound plays a greater role in the field of communication, entertainment, understanding, sharing of the information. It is one of the most important fields for electronic media like Television, Radio, Cinema and Public Broadcasting. The world of modern music is becoming so popular that the audio technology has become simpler.</a:t>
            </a:r>
          </a:p>
          <a:p>
            <a:pPr marL="0" indent="0">
              <a:buNone/>
            </a:pPr>
            <a:endParaRPr lang="en-US" dirty="0"/>
          </a:p>
        </p:txBody>
      </p:sp>
    </p:spTree>
    <p:extLst>
      <p:ext uri="{BB962C8B-B14F-4D97-AF65-F5344CB8AC3E}">
        <p14:creationId xmlns:p14="http://schemas.microsoft.com/office/powerpoint/2010/main" xmlns="" val="286807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64D41B-8BEA-496A-BF73-1F84B0F8F2F7}"/>
              </a:ext>
            </a:extLst>
          </p:cNvPr>
          <p:cNvSpPr>
            <a:spLocks noGrp="1"/>
          </p:cNvSpPr>
          <p:nvPr>
            <p:ph type="title"/>
          </p:nvPr>
        </p:nvSpPr>
        <p:spPr/>
        <p:txBody>
          <a:bodyPr/>
          <a:lstStyle/>
          <a:p>
            <a:r>
              <a:rPr lang="en-US" dirty="0"/>
              <a:t>Audio Equipment</a:t>
            </a:r>
          </a:p>
        </p:txBody>
      </p:sp>
      <p:sp>
        <p:nvSpPr>
          <p:cNvPr id="3" name="Content Placeholder 2">
            <a:extLst>
              <a:ext uri="{FF2B5EF4-FFF2-40B4-BE49-F238E27FC236}">
                <a16:creationId xmlns:a16="http://schemas.microsoft.com/office/drawing/2014/main" xmlns="" id="{089EF474-05C7-48F5-935E-B54CF1546164}"/>
              </a:ext>
            </a:extLst>
          </p:cNvPr>
          <p:cNvSpPr>
            <a:spLocks noGrp="1"/>
          </p:cNvSpPr>
          <p:nvPr>
            <p:ph idx="1"/>
          </p:nvPr>
        </p:nvSpPr>
        <p:spPr/>
        <p:txBody>
          <a:bodyPr/>
          <a:lstStyle/>
          <a:p>
            <a:pPr marL="0" indent="0">
              <a:buNone/>
            </a:pPr>
            <a:r>
              <a:rPr lang="en-US" b="1" dirty="0"/>
              <a:t>Audio equipment are used for different purpose and for various applications. Audio engineer uses outdoor portable recorder for an outdoor recording and other equipment for studio recording.</a:t>
            </a:r>
          </a:p>
          <a:p>
            <a:pPr marL="0" indent="0">
              <a:buNone/>
            </a:pPr>
            <a:endParaRPr lang="en-US" dirty="0"/>
          </a:p>
        </p:txBody>
      </p:sp>
    </p:spTree>
    <p:extLst>
      <p:ext uri="{BB962C8B-B14F-4D97-AF65-F5344CB8AC3E}">
        <p14:creationId xmlns:p14="http://schemas.microsoft.com/office/powerpoint/2010/main" xmlns="" val="1878327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56CEF6-E8E0-413C-8EDE-ED28C21F4C82}"/>
              </a:ext>
            </a:extLst>
          </p:cNvPr>
          <p:cNvSpPr>
            <a:spLocks noGrp="1"/>
          </p:cNvSpPr>
          <p:nvPr>
            <p:ph type="title"/>
          </p:nvPr>
        </p:nvSpPr>
        <p:spPr/>
        <p:txBody>
          <a:bodyPr/>
          <a:lstStyle/>
          <a:p>
            <a:r>
              <a:rPr lang="en-US" dirty="0"/>
              <a:t>Sound Recording</a:t>
            </a:r>
          </a:p>
        </p:txBody>
      </p:sp>
      <p:sp>
        <p:nvSpPr>
          <p:cNvPr id="3" name="Content Placeholder 2">
            <a:extLst>
              <a:ext uri="{FF2B5EF4-FFF2-40B4-BE49-F238E27FC236}">
                <a16:creationId xmlns:a16="http://schemas.microsoft.com/office/drawing/2014/main" xmlns="" id="{C9A20B75-3CCF-42FF-ADAF-78D952ACC02E}"/>
              </a:ext>
            </a:extLst>
          </p:cNvPr>
          <p:cNvSpPr>
            <a:spLocks noGrp="1"/>
          </p:cNvSpPr>
          <p:nvPr>
            <p:ph idx="1"/>
          </p:nvPr>
        </p:nvSpPr>
        <p:spPr/>
        <p:txBody>
          <a:bodyPr/>
          <a:lstStyle/>
          <a:p>
            <a:pPr marL="0" indent="0">
              <a:buNone/>
            </a:pPr>
            <a:r>
              <a:rPr lang="en-US" b="1" dirty="0"/>
              <a:t>Sound recording is a process that involves both the skill of art and science. The purpose of recording is to restore the information for future use and it may be stored for years. Sound recording process takes multiple steps.</a:t>
            </a:r>
          </a:p>
          <a:p>
            <a:pPr marL="0" indent="0">
              <a:buNone/>
            </a:pPr>
            <a:endParaRPr lang="en-US" dirty="0"/>
          </a:p>
        </p:txBody>
      </p:sp>
    </p:spTree>
    <p:extLst>
      <p:ext uri="{BB962C8B-B14F-4D97-AF65-F5344CB8AC3E}">
        <p14:creationId xmlns:p14="http://schemas.microsoft.com/office/powerpoint/2010/main" xmlns="" val="3114633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61D214-B113-45EF-B015-CC2218D90EA8}"/>
              </a:ext>
            </a:extLst>
          </p:cNvPr>
          <p:cNvSpPr>
            <a:spLocks noGrp="1"/>
          </p:cNvSpPr>
          <p:nvPr>
            <p:ph type="title"/>
          </p:nvPr>
        </p:nvSpPr>
        <p:spPr/>
        <p:txBody>
          <a:bodyPr/>
          <a:lstStyle/>
          <a:p>
            <a:r>
              <a:rPr lang="en-US" dirty="0"/>
              <a:t>Sound Editing</a:t>
            </a:r>
          </a:p>
        </p:txBody>
      </p:sp>
      <p:sp>
        <p:nvSpPr>
          <p:cNvPr id="3" name="Content Placeholder 2">
            <a:extLst>
              <a:ext uri="{FF2B5EF4-FFF2-40B4-BE49-F238E27FC236}">
                <a16:creationId xmlns:a16="http://schemas.microsoft.com/office/drawing/2014/main" xmlns="" id="{C4FF287B-98EB-4872-BA43-747990FB4F09}"/>
              </a:ext>
            </a:extLst>
          </p:cNvPr>
          <p:cNvSpPr>
            <a:spLocks noGrp="1"/>
          </p:cNvSpPr>
          <p:nvPr>
            <p:ph idx="1"/>
          </p:nvPr>
        </p:nvSpPr>
        <p:spPr/>
        <p:txBody>
          <a:bodyPr/>
          <a:lstStyle/>
          <a:p>
            <a:pPr marL="0" indent="0">
              <a:buNone/>
            </a:pPr>
            <a:r>
              <a:rPr lang="en-US" b="1" dirty="0"/>
              <a:t>Audio Editing is done in many stages of audio production. In the post production many things are to be done on the mixing console desk. Noise is an important factor to be remembered and taken care of during track laying and editing. Noise is removed in this stage of audio production.</a:t>
            </a:r>
          </a:p>
          <a:p>
            <a:pPr marL="0" indent="0">
              <a:buNone/>
            </a:pPr>
            <a:endParaRPr lang="en-US" dirty="0"/>
          </a:p>
        </p:txBody>
      </p:sp>
    </p:spTree>
    <p:extLst>
      <p:ext uri="{BB962C8B-B14F-4D97-AF65-F5344CB8AC3E}">
        <p14:creationId xmlns:p14="http://schemas.microsoft.com/office/powerpoint/2010/main" xmlns="" val="166205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9F2527-978D-43A7-8CD0-F29E24B6853C}"/>
              </a:ext>
            </a:extLst>
          </p:cNvPr>
          <p:cNvSpPr>
            <a:spLocks noGrp="1"/>
          </p:cNvSpPr>
          <p:nvPr>
            <p:ph type="title"/>
          </p:nvPr>
        </p:nvSpPr>
        <p:spPr/>
        <p:txBody>
          <a:bodyPr/>
          <a:lstStyle/>
          <a:p>
            <a:pPr algn="ctr"/>
            <a:r>
              <a:rPr lang="en-US" dirty="0"/>
              <a:t>Learning outcomes</a:t>
            </a:r>
          </a:p>
        </p:txBody>
      </p:sp>
      <p:sp>
        <p:nvSpPr>
          <p:cNvPr id="3" name="Content Placeholder 2">
            <a:extLst>
              <a:ext uri="{FF2B5EF4-FFF2-40B4-BE49-F238E27FC236}">
                <a16:creationId xmlns:a16="http://schemas.microsoft.com/office/drawing/2014/main" xmlns="" id="{761E1199-46EA-4185-B542-FD7137341D9D}"/>
              </a:ext>
            </a:extLst>
          </p:cNvPr>
          <p:cNvSpPr>
            <a:spLocks noGrp="1"/>
          </p:cNvSpPr>
          <p:nvPr>
            <p:ph idx="1"/>
          </p:nvPr>
        </p:nvSpPr>
        <p:spPr/>
        <p:txBody>
          <a:bodyPr/>
          <a:lstStyle/>
          <a:p>
            <a:r>
              <a:rPr lang="en-US" b="1" dirty="0"/>
              <a:t>Describe the Concept of Sound and its phenomena.</a:t>
            </a:r>
          </a:p>
          <a:p>
            <a:r>
              <a:rPr lang="en-US" b="1" dirty="0"/>
              <a:t>Name the audio equipment that are used in audio productions.</a:t>
            </a:r>
          </a:p>
          <a:p>
            <a:r>
              <a:rPr lang="en-US" b="1" dirty="0"/>
              <a:t>Differentiate between the types of Microphones.</a:t>
            </a:r>
          </a:p>
          <a:p>
            <a:pPr lvl="0"/>
            <a:r>
              <a:rPr lang="en-US" b="1" dirty="0"/>
              <a:t>Explain the Process of Sound Recording</a:t>
            </a:r>
          </a:p>
          <a:p>
            <a:r>
              <a:rPr lang="en-US" b="1" dirty="0"/>
              <a:t>Describe Voice Dubbing process.</a:t>
            </a:r>
          </a:p>
          <a:p>
            <a:pPr lvl="0"/>
            <a:endParaRPr lang="en-US" dirty="0"/>
          </a:p>
          <a:p>
            <a:endParaRPr lang="en-US" dirty="0"/>
          </a:p>
        </p:txBody>
      </p:sp>
    </p:spTree>
    <p:extLst>
      <p:ext uri="{BB962C8B-B14F-4D97-AF65-F5344CB8AC3E}">
        <p14:creationId xmlns:p14="http://schemas.microsoft.com/office/powerpoint/2010/main" xmlns="" val="266262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E23618-A259-4225-889B-397E4BCDFF35}"/>
              </a:ext>
            </a:extLst>
          </p:cNvPr>
          <p:cNvSpPr>
            <a:spLocks noGrp="1"/>
          </p:cNvSpPr>
          <p:nvPr>
            <p:ph type="title"/>
          </p:nvPr>
        </p:nvSpPr>
        <p:spPr/>
        <p:txBody>
          <a:bodyPr/>
          <a:lstStyle/>
          <a:p>
            <a:r>
              <a:rPr lang="en-US" dirty="0"/>
              <a:t>Concept of Sound</a:t>
            </a:r>
          </a:p>
        </p:txBody>
      </p:sp>
      <p:sp>
        <p:nvSpPr>
          <p:cNvPr id="3" name="Content Placeholder 2">
            <a:extLst>
              <a:ext uri="{FF2B5EF4-FFF2-40B4-BE49-F238E27FC236}">
                <a16:creationId xmlns:a16="http://schemas.microsoft.com/office/drawing/2014/main" xmlns="" id="{11704D82-9E2E-4E06-885C-AAA9F24F388F}"/>
              </a:ext>
            </a:extLst>
          </p:cNvPr>
          <p:cNvSpPr>
            <a:spLocks noGrp="1"/>
          </p:cNvSpPr>
          <p:nvPr>
            <p:ph idx="1"/>
          </p:nvPr>
        </p:nvSpPr>
        <p:spPr/>
        <p:txBody>
          <a:bodyPr/>
          <a:lstStyle/>
          <a:p>
            <a:pPr marL="0" indent="0">
              <a:buNone/>
            </a:pPr>
            <a:r>
              <a:rPr lang="en-US" dirty="0"/>
              <a:t>Introduction</a:t>
            </a:r>
          </a:p>
          <a:p>
            <a:r>
              <a:rPr lang="en-US" b="1" dirty="0"/>
              <a:t>S</a:t>
            </a:r>
            <a:r>
              <a:rPr lang="en-US" dirty="0"/>
              <a:t>ound is an important concept in our life. It plays a greater</a:t>
            </a:r>
            <a:r>
              <a:rPr lang="en-US" b="1" dirty="0"/>
              <a:t> </a:t>
            </a:r>
            <a:r>
              <a:rPr lang="en-US" dirty="0"/>
              <a:t>role in the field of communication, entertainment, understanding, sharing of the information. It is one of the most important fields for electronic media like Television, Radio, Cinema and Public Broadcasting. The world of modern music is becoming so popular that the audio technology has become simpler. The sound production abides with different aspects, this is a field where both art and science work together and creates the wonders in the form of music that has a healing power. Imagination, artistic support and technical expertise can give birth to a creative production. Sound recording technology changes with the time.</a:t>
            </a:r>
          </a:p>
          <a:p>
            <a:endParaRPr lang="en-US" dirty="0"/>
          </a:p>
        </p:txBody>
      </p:sp>
    </p:spTree>
    <p:extLst>
      <p:ext uri="{BB962C8B-B14F-4D97-AF65-F5344CB8AC3E}">
        <p14:creationId xmlns:p14="http://schemas.microsoft.com/office/powerpoint/2010/main" xmlns="" val="1002674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62D051-49C1-41EF-A2E5-36CC159E8069}"/>
              </a:ext>
            </a:extLst>
          </p:cNvPr>
          <p:cNvSpPr>
            <a:spLocks noGrp="1"/>
          </p:cNvSpPr>
          <p:nvPr>
            <p:ph type="title"/>
          </p:nvPr>
        </p:nvSpPr>
        <p:spPr/>
        <p:txBody>
          <a:bodyPr/>
          <a:lstStyle/>
          <a:p>
            <a:r>
              <a:rPr lang="en-US" dirty="0"/>
              <a:t>Role of sound in digital world</a:t>
            </a:r>
          </a:p>
        </p:txBody>
      </p:sp>
      <p:sp>
        <p:nvSpPr>
          <p:cNvPr id="3" name="Content Placeholder 2">
            <a:extLst>
              <a:ext uri="{FF2B5EF4-FFF2-40B4-BE49-F238E27FC236}">
                <a16:creationId xmlns:a16="http://schemas.microsoft.com/office/drawing/2014/main" xmlns="" id="{C0FADDCF-C6FC-4049-8188-AD6F2B0F2112}"/>
              </a:ext>
            </a:extLst>
          </p:cNvPr>
          <p:cNvSpPr>
            <a:spLocks noGrp="1"/>
          </p:cNvSpPr>
          <p:nvPr>
            <p:ph idx="1"/>
          </p:nvPr>
        </p:nvSpPr>
        <p:spPr/>
        <p:txBody>
          <a:bodyPr/>
          <a:lstStyle/>
          <a:p>
            <a:r>
              <a:rPr lang="en-US" b="1" dirty="0"/>
              <a:t>social media like </a:t>
            </a:r>
            <a:r>
              <a:rPr lang="en-US" b="1" dirty="0" err="1"/>
              <a:t>facebook</a:t>
            </a:r>
            <a:r>
              <a:rPr lang="en-US" b="1" dirty="0"/>
              <a:t>, twitter, </a:t>
            </a:r>
            <a:r>
              <a:rPr lang="en-US" b="1" dirty="0" err="1"/>
              <a:t>whatsapp</a:t>
            </a:r>
            <a:r>
              <a:rPr lang="en-US" b="1" dirty="0"/>
              <a:t> and dealing with voice calling, voice </a:t>
            </a:r>
            <a:r>
              <a:rPr lang="en-US" b="1" dirty="0" err="1"/>
              <a:t>sms</a:t>
            </a:r>
            <a:r>
              <a:rPr lang="en-US" b="1" dirty="0"/>
              <a:t>, video calling, chatting etc.</a:t>
            </a:r>
          </a:p>
          <a:p>
            <a:r>
              <a:rPr lang="en-US" b="1" dirty="0"/>
              <a:t>Knowingly or unknowingly you are using a camera, video recorder, audio recorder, transmitter and a receiver in the form of a smart phone. </a:t>
            </a:r>
          </a:p>
          <a:p>
            <a:r>
              <a:rPr lang="en-US" b="1" dirty="0"/>
              <a:t>If you want to pursue a career in the media industry, then you have to learn the expertise of media technology. It may be an audio recording, a video shooting or a digital promotion. </a:t>
            </a:r>
          </a:p>
          <a:p>
            <a:r>
              <a:rPr lang="en-US" b="1" dirty="0"/>
              <a:t>Sound technology is one of the widely used in the electronic media and film production.</a:t>
            </a:r>
          </a:p>
          <a:p>
            <a:endParaRPr lang="en-US" dirty="0"/>
          </a:p>
        </p:txBody>
      </p:sp>
    </p:spTree>
    <p:extLst>
      <p:ext uri="{BB962C8B-B14F-4D97-AF65-F5344CB8AC3E}">
        <p14:creationId xmlns:p14="http://schemas.microsoft.com/office/powerpoint/2010/main" xmlns="" val="3850628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TotalTime>
  <Words>1545</Words>
  <Application>Microsoft Office PowerPoint</Application>
  <PresentationFormat>Custom</PresentationFormat>
  <Paragraphs>122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Facet</vt:lpstr>
      <vt:lpstr>Audio Visual Production</vt:lpstr>
      <vt:lpstr>Course Overview</vt:lpstr>
      <vt:lpstr>Sound</vt:lpstr>
      <vt:lpstr>Audio Equipment</vt:lpstr>
      <vt:lpstr>Sound Recording</vt:lpstr>
      <vt:lpstr>Sound Editing</vt:lpstr>
      <vt:lpstr>Learning outcomes</vt:lpstr>
      <vt:lpstr>Concept of Sound</vt:lpstr>
      <vt:lpstr>Role of sound in digital world</vt:lpstr>
      <vt:lpstr>Sound Terminologies </vt:lpstr>
      <vt:lpstr>What is sound</vt:lpstr>
      <vt:lpstr>Slide 12</vt:lpstr>
      <vt:lpstr>Slide 13</vt:lpstr>
      <vt:lpstr>Diagram showing the outer, middle and inner ear</vt:lpstr>
      <vt:lpstr>Slide 15</vt:lpstr>
      <vt:lpstr>Types of Sound</vt:lpstr>
      <vt:lpstr>Slide 17</vt:lpstr>
      <vt:lpstr>Slide 18</vt:lpstr>
      <vt:lpstr>Characteristics of a Wave Form</vt:lpstr>
      <vt:lpstr>Amplitude: Amplitude is the distance above (+ve) or below (-ve) the centre-line of a wave form. The greater the distance from the centre line, the more louder the sound will be.</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Audio Visual Production</dc:title>
  <dc:creator>Bakary</dc:creator>
  <cp:lastModifiedBy>GC EDUCATION</cp:lastModifiedBy>
  <cp:revision>12</cp:revision>
  <dcterms:created xsi:type="dcterms:W3CDTF">2018-10-12T07:11:36Z</dcterms:created>
  <dcterms:modified xsi:type="dcterms:W3CDTF">2018-10-12T11:18:51Z</dcterms:modified>
</cp:coreProperties>
</file>