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6297530" cy="1523522"/>
          </a:xfrm>
        </p:spPr>
        <p:txBody>
          <a:bodyPr/>
          <a:lstStyle/>
          <a:p>
            <a:r>
              <a:rPr lang="en-GB" dirty="0" smtClean="0"/>
              <a:t>INTRODUCTION TO HORTICULTURE   </a:t>
            </a:r>
            <a:endParaRPr lang="en-GB" dirty="0"/>
          </a:p>
        </p:txBody>
      </p:sp>
      <p:sp>
        <p:nvSpPr>
          <p:cNvPr id="3" name="Subtitle 2"/>
          <p:cNvSpPr>
            <a:spLocks noGrp="1"/>
          </p:cNvSpPr>
          <p:nvPr>
            <p:ph type="subTitle" idx="1"/>
          </p:nvPr>
        </p:nvSpPr>
        <p:spPr>
          <a:xfrm>
            <a:off x="2975139" y="4018208"/>
            <a:ext cx="2588653" cy="1096899"/>
          </a:xfrm>
        </p:spPr>
        <p:txBody>
          <a:bodyPr>
            <a:noAutofit/>
          </a:bodyPr>
          <a:lstStyle/>
          <a:p>
            <a:r>
              <a:rPr lang="en-GB" sz="2000" dirty="0" smtClean="0">
                <a:solidFill>
                  <a:srgbClr val="00B0F0"/>
                </a:solidFill>
              </a:rPr>
              <a:t>CLASS:BC AGROMY</a:t>
            </a:r>
          </a:p>
          <a:p>
            <a:r>
              <a:rPr lang="en-GB" sz="2000" dirty="0" smtClean="0">
                <a:solidFill>
                  <a:srgbClr val="00B0F0"/>
                </a:solidFill>
              </a:rPr>
              <a:t>LECTURER:MR CHERNO O JALLOW </a:t>
            </a:r>
          </a:p>
          <a:p>
            <a:r>
              <a:rPr lang="en-GB" sz="2000" dirty="0" smtClean="0">
                <a:solidFill>
                  <a:srgbClr val="00B0F0"/>
                </a:solidFill>
              </a:rPr>
              <a:t>EMAIL :CHERNOOJALOW9@GMAIL.COME</a:t>
            </a:r>
          </a:p>
          <a:p>
            <a:r>
              <a:rPr lang="en-GB" sz="2000" dirty="0" smtClean="0">
                <a:solidFill>
                  <a:srgbClr val="00B0F0"/>
                </a:solidFill>
              </a:rPr>
              <a:t>TEL;3678666</a:t>
            </a:r>
            <a:r>
              <a:rPr lang="en-GB" sz="2000" dirty="0" smtClean="0"/>
              <a:t> </a:t>
            </a:r>
            <a:endParaRPr lang="en-GB" sz="2000" dirty="0"/>
          </a:p>
        </p:txBody>
      </p:sp>
    </p:spTree>
    <p:extLst>
      <p:ext uri="{BB962C8B-B14F-4D97-AF65-F5344CB8AC3E}">
        <p14:creationId xmlns:p14="http://schemas.microsoft.com/office/powerpoint/2010/main" val="2410769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en-GB" dirty="0" smtClean="0"/>
              <a:t>                    </a:t>
            </a:r>
            <a:r>
              <a:rPr lang="en-GB" dirty="0"/>
              <a:t>Fruits</a:t>
            </a:r>
          </a:p>
        </p:txBody>
      </p:sp>
      <p:sp>
        <p:nvSpPr>
          <p:cNvPr id="3" name="Content Placeholder 2"/>
          <p:cNvSpPr>
            <a:spLocks noGrp="1"/>
          </p:cNvSpPr>
          <p:nvPr>
            <p:ph idx="1"/>
          </p:nvPr>
        </p:nvSpPr>
        <p:spPr/>
        <p:txBody>
          <a:bodyPr>
            <a:normAutofit fontScale="92500" lnSpcReduction="20000"/>
          </a:bodyPr>
          <a:lstStyle/>
          <a:p>
            <a:r>
              <a:rPr lang="en-GB" sz="2400" dirty="0" err="1" smtClean="0">
                <a:solidFill>
                  <a:srgbClr val="FF0000"/>
                </a:solidFill>
              </a:rPr>
              <a:t>i</a:t>
            </a:r>
            <a:r>
              <a:rPr lang="en-GB" sz="2400" dirty="0">
                <a:solidFill>
                  <a:srgbClr val="FF0000"/>
                </a:solidFill>
              </a:rPr>
              <a:t>. Temperate fruits – fruits from cooler regions of the world </a:t>
            </a:r>
            <a:endParaRPr lang="en-GB" sz="2400" dirty="0" smtClean="0">
              <a:solidFill>
                <a:srgbClr val="FF0000"/>
              </a:solidFill>
            </a:endParaRPr>
          </a:p>
          <a:p>
            <a:r>
              <a:rPr lang="en-GB" sz="3000" dirty="0" smtClean="0"/>
              <a:t>a</a:t>
            </a:r>
            <a:r>
              <a:rPr lang="en-GB" sz="3000" dirty="0"/>
              <a:t>) Tree fruits e.g. apple, peach</a:t>
            </a:r>
            <a:r>
              <a:rPr lang="en-GB" sz="3000" dirty="0" smtClean="0"/>
              <a:t>.</a:t>
            </a:r>
          </a:p>
          <a:p>
            <a:r>
              <a:rPr lang="en-GB" sz="3000" dirty="0" smtClean="0"/>
              <a:t> </a:t>
            </a:r>
            <a:r>
              <a:rPr lang="en-GB" sz="3000" dirty="0"/>
              <a:t>b) Small fruits e.g. grapes vine, straw berry. </a:t>
            </a:r>
            <a:endParaRPr lang="en-GB" sz="3000" dirty="0" smtClean="0"/>
          </a:p>
          <a:p>
            <a:r>
              <a:rPr lang="en-GB" sz="3000" dirty="0" smtClean="0"/>
              <a:t>c</a:t>
            </a:r>
            <a:r>
              <a:rPr lang="en-GB" sz="3000" dirty="0"/>
              <a:t>) Nut fruits e.g. peach, walnut. </a:t>
            </a:r>
            <a:endParaRPr lang="en-GB" sz="3000" dirty="0" smtClean="0"/>
          </a:p>
          <a:p>
            <a:r>
              <a:rPr lang="en-GB" sz="2400" dirty="0" smtClean="0">
                <a:solidFill>
                  <a:srgbClr val="FF0000"/>
                </a:solidFill>
              </a:rPr>
              <a:t>ii</a:t>
            </a:r>
            <a:r>
              <a:rPr lang="en-GB" sz="2400" dirty="0">
                <a:solidFill>
                  <a:srgbClr val="FF0000"/>
                </a:solidFill>
              </a:rPr>
              <a:t>. Tropical and subtropical fruits (Hot regions) of the </a:t>
            </a:r>
            <a:r>
              <a:rPr lang="en-GB" sz="2400" dirty="0" smtClean="0">
                <a:solidFill>
                  <a:srgbClr val="FF0000"/>
                </a:solidFill>
              </a:rPr>
              <a:t>world</a:t>
            </a:r>
          </a:p>
          <a:p>
            <a:r>
              <a:rPr lang="en-GB" sz="2600" dirty="0" smtClean="0"/>
              <a:t> </a:t>
            </a:r>
            <a:r>
              <a:rPr lang="en-GB" sz="2600" dirty="0"/>
              <a:t>a) Tree fruits e.g. citrus, mango, guava, cashew </a:t>
            </a:r>
            <a:endParaRPr lang="en-GB" sz="2600" dirty="0" smtClean="0"/>
          </a:p>
          <a:p>
            <a:r>
              <a:rPr lang="en-GB" sz="2600" dirty="0" smtClean="0"/>
              <a:t>b</a:t>
            </a:r>
            <a:r>
              <a:rPr lang="en-GB" sz="2600" dirty="0"/>
              <a:t>) Herbaceous perennial fruits e.g. banana, plantain, pineapple. </a:t>
            </a:r>
            <a:endParaRPr lang="en-GB" sz="2600" dirty="0" smtClean="0"/>
          </a:p>
          <a:p>
            <a:r>
              <a:rPr lang="en-GB" sz="2600" dirty="0" smtClean="0"/>
              <a:t>c</a:t>
            </a:r>
            <a:r>
              <a:rPr lang="en-GB" sz="2600" dirty="0"/>
              <a:t>) Nut fruits e.g. cashewnut, datenut, aracanut</a:t>
            </a:r>
            <a:r>
              <a:rPr lang="en-GB" dirty="0"/>
              <a:t>.</a:t>
            </a:r>
          </a:p>
        </p:txBody>
      </p:sp>
    </p:spTree>
    <p:extLst>
      <p:ext uri="{BB962C8B-B14F-4D97-AF65-F5344CB8AC3E}">
        <p14:creationId xmlns:p14="http://schemas.microsoft.com/office/powerpoint/2010/main" val="106913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Based </a:t>
            </a:r>
            <a:r>
              <a:rPr lang="en-GB" dirty="0"/>
              <a:t>on the part consumed</a:t>
            </a:r>
          </a:p>
        </p:txBody>
      </p:sp>
      <p:sp>
        <p:nvSpPr>
          <p:cNvPr id="3" name="Content Placeholder 2"/>
          <p:cNvSpPr>
            <a:spLocks noGrp="1"/>
          </p:cNvSpPr>
          <p:nvPr>
            <p:ph idx="1"/>
          </p:nvPr>
        </p:nvSpPr>
        <p:spPr/>
        <p:txBody>
          <a:bodyPr>
            <a:noAutofit/>
          </a:bodyPr>
          <a:lstStyle/>
          <a:p>
            <a:pPr algn="just"/>
            <a:r>
              <a:rPr lang="en-GB" sz="2400" dirty="0"/>
              <a:t>Leafy vegetables The leaves and succulent young shoots are picked for consumption. </a:t>
            </a:r>
            <a:endParaRPr lang="en-GB" sz="2400" dirty="0" smtClean="0"/>
          </a:p>
          <a:p>
            <a:pPr algn="just"/>
            <a:r>
              <a:rPr lang="en-GB" sz="2400" dirty="0" smtClean="0"/>
              <a:t>are </a:t>
            </a:r>
            <a:r>
              <a:rPr lang="en-GB" sz="2400" dirty="0" err="1"/>
              <a:t>amaranthus</a:t>
            </a:r>
            <a:r>
              <a:rPr lang="en-GB" sz="2400" dirty="0"/>
              <a:t>, </a:t>
            </a:r>
            <a:r>
              <a:rPr lang="en-GB" sz="2400" dirty="0" smtClean="0"/>
              <a:t> </a:t>
            </a:r>
            <a:r>
              <a:rPr lang="en-GB" sz="2400" dirty="0"/>
              <a:t>pumpkin, lettuce, cabbage, bitter leaf, water leaf, and fluted </a:t>
            </a:r>
            <a:r>
              <a:rPr lang="en-GB" sz="2400" dirty="0" smtClean="0"/>
              <a:t>pumpkin</a:t>
            </a:r>
          </a:p>
          <a:p>
            <a:pPr algn="just"/>
            <a:r>
              <a:rPr lang="en-GB" sz="3200" dirty="0" smtClean="0">
                <a:solidFill>
                  <a:schemeClr val="accent1"/>
                </a:solidFill>
              </a:rPr>
              <a:t>                     Fruit </a:t>
            </a:r>
            <a:r>
              <a:rPr lang="en-GB" sz="3200" dirty="0">
                <a:solidFill>
                  <a:schemeClr val="accent1"/>
                </a:solidFill>
              </a:rPr>
              <a:t>vegetables </a:t>
            </a:r>
            <a:endParaRPr lang="en-GB" sz="3200" dirty="0" smtClean="0">
              <a:solidFill>
                <a:schemeClr val="accent1"/>
              </a:solidFill>
            </a:endParaRPr>
          </a:p>
          <a:p>
            <a:pPr algn="just"/>
            <a:r>
              <a:rPr lang="en-GB" sz="2400" dirty="0" smtClean="0"/>
              <a:t>This </a:t>
            </a:r>
            <a:r>
              <a:rPr lang="en-GB" sz="2400" dirty="0"/>
              <a:t>comprises of young, immature unripe fruits or mature ripe fruits of plants grown as vegetables</a:t>
            </a:r>
            <a:r>
              <a:rPr lang="en-GB" sz="2400" dirty="0" smtClean="0"/>
              <a:t>.</a:t>
            </a:r>
          </a:p>
          <a:p>
            <a:pPr algn="just"/>
            <a:r>
              <a:rPr lang="en-GB" sz="2400" dirty="0" smtClean="0"/>
              <a:t> </a:t>
            </a:r>
            <a:r>
              <a:rPr lang="en-GB" sz="2400" dirty="0"/>
              <a:t>Examples are cucumber, tomato, okra, pumpkin, eggplant, garden egg, watermelon, sweet pepper and chili pepper</a:t>
            </a:r>
          </a:p>
        </p:txBody>
      </p:sp>
    </p:spTree>
    <p:extLst>
      <p:ext uri="{BB962C8B-B14F-4D97-AF65-F5344CB8AC3E}">
        <p14:creationId xmlns:p14="http://schemas.microsoft.com/office/powerpoint/2010/main" val="360778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Seed </a:t>
            </a:r>
            <a:r>
              <a:rPr lang="en-GB" dirty="0"/>
              <a:t>vegetables</a:t>
            </a:r>
          </a:p>
        </p:txBody>
      </p:sp>
      <p:sp>
        <p:nvSpPr>
          <p:cNvPr id="3" name="Content Placeholder 2"/>
          <p:cNvSpPr>
            <a:spLocks noGrp="1"/>
          </p:cNvSpPr>
          <p:nvPr>
            <p:ph idx="1"/>
          </p:nvPr>
        </p:nvSpPr>
        <p:spPr>
          <a:xfrm>
            <a:off x="677333" y="2160589"/>
            <a:ext cx="9600007" cy="4253090"/>
          </a:xfrm>
        </p:spPr>
        <p:txBody>
          <a:bodyPr>
            <a:noAutofit/>
          </a:bodyPr>
          <a:lstStyle/>
          <a:p>
            <a:pPr algn="just"/>
            <a:r>
              <a:rPr lang="en-GB" sz="2400" dirty="0" smtClean="0"/>
              <a:t>This </a:t>
            </a:r>
            <a:r>
              <a:rPr lang="en-GB" sz="2400" dirty="0"/>
              <a:t>group is important for the seed produced. Examples are </a:t>
            </a:r>
            <a:r>
              <a:rPr lang="en-GB" sz="2400" dirty="0" err="1"/>
              <a:t>Egusi</a:t>
            </a:r>
            <a:r>
              <a:rPr lang="en-GB" sz="2400" dirty="0"/>
              <a:t> Melon. </a:t>
            </a:r>
            <a:endParaRPr lang="en-GB" sz="2400" dirty="0" smtClean="0"/>
          </a:p>
          <a:p>
            <a:pPr marL="0" indent="0" algn="just">
              <a:buNone/>
            </a:pPr>
            <a:endParaRPr lang="en-GB" sz="2400" dirty="0"/>
          </a:p>
          <a:p>
            <a:pPr marL="0" indent="0" algn="just">
              <a:buNone/>
            </a:pPr>
            <a:r>
              <a:rPr lang="en-GB" sz="2400" dirty="0" smtClean="0"/>
              <a:t>                        </a:t>
            </a:r>
            <a:r>
              <a:rPr lang="en-GB" sz="3600" dirty="0" smtClean="0">
                <a:solidFill>
                  <a:schemeClr val="accent2"/>
                </a:solidFill>
              </a:rPr>
              <a:t>Root vegetables</a:t>
            </a:r>
          </a:p>
          <a:p>
            <a:pPr marL="0" indent="0" algn="just">
              <a:buNone/>
            </a:pPr>
            <a:r>
              <a:rPr lang="en-GB" sz="2400" dirty="0" smtClean="0"/>
              <a:t> </a:t>
            </a:r>
            <a:r>
              <a:rPr lang="en-GB" sz="2400" dirty="0"/>
              <a:t>These include the sweet potato</a:t>
            </a:r>
            <a:r>
              <a:rPr lang="en-GB" sz="2400" dirty="0" smtClean="0"/>
              <a:t>, </a:t>
            </a:r>
            <a:r>
              <a:rPr lang="en-GB" sz="2400" dirty="0"/>
              <a:t>Irish potato</a:t>
            </a:r>
            <a:r>
              <a:rPr lang="en-GB" sz="2400" dirty="0" smtClean="0"/>
              <a:t>, </a:t>
            </a:r>
            <a:r>
              <a:rPr lang="en-GB" sz="2400" dirty="0"/>
              <a:t>carrot and radish. </a:t>
            </a:r>
            <a:endParaRPr lang="en-GB" sz="2400" dirty="0" smtClean="0"/>
          </a:p>
          <a:p>
            <a:pPr marL="0" indent="0" algn="just">
              <a:buNone/>
            </a:pPr>
            <a:r>
              <a:rPr lang="en-GB" sz="2400" dirty="0" smtClean="0"/>
              <a:t>                    </a:t>
            </a:r>
            <a:r>
              <a:rPr lang="en-GB" sz="3600" dirty="0" smtClean="0">
                <a:solidFill>
                  <a:schemeClr val="accent2"/>
                </a:solidFill>
              </a:rPr>
              <a:t> Spices</a:t>
            </a:r>
            <a:endParaRPr lang="en-GB" sz="2400" dirty="0" smtClean="0">
              <a:solidFill>
                <a:schemeClr val="accent2"/>
              </a:solidFill>
            </a:endParaRPr>
          </a:p>
          <a:p>
            <a:pPr marL="0" indent="0" algn="just">
              <a:buNone/>
            </a:pPr>
            <a:r>
              <a:rPr lang="en-GB" sz="2400" dirty="0" smtClean="0"/>
              <a:t>Important </a:t>
            </a:r>
            <a:r>
              <a:rPr lang="en-GB" sz="2400" dirty="0"/>
              <a:t>for their </a:t>
            </a:r>
            <a:r>
              <a:rPr lang="en-GB" sz="2400" dirty="0" err="1"/>
              <a:t>flavor</a:t>
            </a:r>
            <a:r>
              <a:rPr lang="en-GB" sz="2400" dirty="0"/>
              <a:t> and colour in foods such as chili pepper, </a:t>
            </a:r>
            <a:r>
              <a:rPr lang="en-GB" sz="2400" dirty="0" smtClean="0"/>
              <a:t> onion </a:t>
            </a:r>
            <a:r>
              <a:rPr lang="en-GB" sz="2400" dirty="0"/>
              <a:t>and garlic.</a:t>
            </a:r>
          </a:p>
        </p:txBody>
      </p:sp>
    </p:spTree>
    <p:extLst>
      <p:ext uri="{BB962C8B-B14F-4D97-AF65-F5344CB8AC3E}">
        <p14:creationId xmlns:p14="http://schemas.microsoft.com/office/powerpoint/2010/main" val="923260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Based on Season/Climatic area/ area of cultivation</a:t>
            </a:r>
          </a:p>
        </p:txBody>
      </p:sp>
      <p:sp>
        <p:nvSpPr>
          <p:cNvPr id="3" name="Content Placeholder 2"/>
          <p:cNvSpPr>
            <a:spLocks noGrp="1"/>
          </p:cNvSpPr>
          <p:nvPr>
            <p:ph idx="1"/>
          </p:nvPr>
        </p:nvSpPr>
        <p:spPr/>
        <p:txBody>
          <a:bodyPr>
            <a:normAutofit fontScale="92500" lnSpcReduction="20000"/>
          </a:bodyPr>
          <a:lstStyle/>
          <a:p>
            <a:pPr algn="just"/>
            <a:r>
              <a:rPr lang="en-GB" sz="2800" dirty="0" smtClean="0">
                <a:solidFill>
                  <a:schemeClr val="accent2"/>
                </a:solidFill>
              </a:rPr>
              <a:t>Cool </a:t>
            </a:r>
            <a:r>
              <a:rPr lang="en-GB" sz="2800" dirty="0">
                <a:solidFill>
                  <a:schemeClr val="accent2"/>
                </a:solidFill>
              </a:rPr>
              <a:t>season vegetables: </a:t>
            </a:r>
            <a:r>
              <a:rPr lang="en-GB" sz="2400" dirty="0"/>
              <a:t>These include cabbage, garlic, onion, radish, spinach, lettuce, potato and carrot. </a:t>
            </a:r>
            <a:endParaRPr lang="en-GB" sz="2400" dirty="0" smtClean="0"/>
          </a:p>
          <a:p>
            <a:pPr algn="just"/>
            <a:r>
              <a:rPr lang="en-GB" sz="2800" dirty="0" smtClean="0">
                <a:solidFill>
                  <a:schemeClr val="accent2"/>
                </a:solidFill>
              </a:rPr>
              <a:t>Warm </a:t>
            </a:r>
            <a:r>
              <a:rPr lang="en-GB" sz="2800" dirty="0">
                <a:solidFill>
                  <a:schemeClr val="accent2"/>
                </a:solidFill>
              </a:rPr>
              <a:t>season vegetables: </a:t>
            </a:r>
            <a:r>
              <a:rPr lang="en-GB" sz="2400" dirty="0"/>
              <a:t>such as tomato, pepper, cucumber, okra, eggplant, garden egg, melon, pumpkin, sweet potato</a:t>
            </a:r>
            <a:r>
              <a:rPr lang="en-GB" sz="2400" dirty="0" smtClean="0"/>
              <a:t>.</a:t>
            </a:r>
          </a:p>
          <a:p>
            <a:pPr marL="0" indent="0" algn="just">
              <a:buNone/>
            </a:pPr>
            <a:r>
              <a:rPr lang="en-GB" sz="2400" dirty="0" smtClean="0"/>
              <a:t> </a:t>
            </a:r>
          </a:p>
          <a:p>
            <a:pPr marL="0" indent="0" algn="just">
              <a:buNone/>
            </a:pPr>
            <a:r>
              <a:rPr lang="en-GB" sz="2400" dirty="0" smtClean="0"/>
              <a:t>                  </a:t>
            </a:r>
            <a:r>
              <a:rPr lang="en-GB" sz="2800" dirty="0">
                <a:solidFill>
                  <a:schemeClr val="accent2"/>
                </a:solidFill>
              </a:rPr>
              <a:t>Botanical or Taxonomic Classification </a:t>
            </a:r>
            <a:endParaRPr lang="en-GB" sz="2400" dirty="0" smtClean="0">
              <a:solidFill>
                <a:schemeClr val="accent2"/>
              </a:solidFill>
            </a:endParaRPr>
          </a:p>
          <a:p>
            <a:pPr algn="just"/>
            <a:r>
              <a:rPr lang="en-GB" sz="2400" dirty="0" smtClean="0"/>
              <a:t>Vegetables </a:t>
            </a:r>
            <a:r>
              <a:rPr lang="en-GB" sz="2400" dirty="0"/>
              <a:t>are classified according to family, genera and species. It is the most important and acceptable form of classification as it is recognised worldwide. </a:t>
            </a:r>
            <a:endParaRPr lang="en-GB" sz="2400" dirty="0" smtClean="0"/>
          </a:p>
          <a:p>
            <a:pPr algn="just"/>
            <a:r>
              <a:rPr lang="en-GB" sz="2400" dirty="0" smtClean="0"/>
              <a:t>This </a:t>
            </a:r>
            <a:r>
              <a:rPr lang="en-GB" sz="2400" dirty="0"/>
              <a:t>is also called scientific classification of plants</a:t>
            </a:r>
            <a:endParaRPr lang="en-GB" dirty="0"/>
          </a:p>
        </p:txBody>
      </p:sp>
    </p:spTree>
    <p:extLst>
      <p:ext uri="{BB962C8B-B14F-4D97-AF65-F5344CB8AC3E}">
        <p14:creationId xmlns:p14="http://schemas.microsoft.com/office/powerpoint/2010/main" val="2241132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importance of fruits and vegetables</a:t>
            </a:r>
          </a:p>
        </p:txBody>
      </p:sp>
      <p:sp>
        <p:nvSpPr>
          <p:cNvPr id="3" name="Content Placeholder 2"/>
          <p:cNvSpPr>
            <a:spLocks noGrp="1"/>
          </p:cNvSpPr>
          <p:nvPr>
            <p:ph idx="1"/>
          </p:nvPr>
        </p:nvSpPr>
        <p:spPr/>
        <p:txBody>
          <a:bodyPr>
            <a:noAutofit/>
          </a:bodyPr>
          <a:lstStyle/>
          <a:p>
            <a:pPr algn="just"/>
            <a:r>
              <a:rPr lang="en-GB" sz="2400" dirty="0" smtClean="0"/>
              <a:t>Vegetables </a:t>
            </a:r>
            <a:r>
              <a:rPr lang="en-GB" sz="2400" dirty="0"/>
              <a:t>are increasingly recognised as essential for food and nutrition security. Vegetable production provides a promising economic opportunity for reducing rural poverty and unemployment in developing countries and is a key component of farm diversification strategies. Vegetables are mankind's most affordable source of vitamins and minerals needed for good health. </a:t>
            </a:r>
            <a:endParaRPr lang="en-GB" sz="2400" dirty="0" smtClean="0"/>
          </a:p>
          <a:p>
            <a:pPr algn="just"/>
            <a:r>
              <a:rPr lang="en-GB" sz="2400" dirty="0" smtClean="0"/>
              <a:t>Today</a:t>
            </a:r>
            <a:r>
              <a:rPr lang="en-GB" sz="2400" dirty="0"/>
              <a:t>, the economic and nutritional importance of fruits and vegetables cannot be over-emphasized. </a:t>
            </a:r>
          </a:p>
        </p:txBody>
      </p:sp>
    </p:spTree>
    <p:extLst>
      <p:ext uri="{BB962C8B-B14F-4D97-AF65-F5344CB8AC3E}">
        <p14:creationId xmlns:p14="http://schemas.microsoft.com/office/powerpoint/2010/main" val="2438753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Eradicate extreme hunger and poverty</a:t>
            </a:r>
          </a:p>
        </p:txBody>
      </p:sp>
      <p:sp>
        <p:nvSpPr>
          <p:cNvPr id="3" name="Content Placeholder 2"/>
          <p:cNvSpPr>
            <a:spLocks noGrp="1"/>
          </p:cNvSpPr>
          <p:nvPr>
            <p:ph idx="1"/>
          </p:nvPr>
        </p:nvSpPr>
        <p:spPr>
          <a:xfrm>
            <a:off x="296215" y="2160589"/>
            <a:ext cx="11346286" cy="4381879"/>
          </a:xfrm>
        </p:spPr>
        <p:txBody>
          <a:bodyPr>
            <a:noAutofit/>
          </a:bodyPr>
          <a:lstStyle/>
          <a:p>
            <a:r>
              <a:rPr lang="en-GB" sz="2400" dirty="0" smtClean="0"/>
              <a:t>Fruits </a:t>
            </a:r>
            <a:r>
              <a:rPr lang="en-GB" sz="2400" dirty="0"/>
              <a:t>and vegetables generate more jobs per hectare, on-farm and </a:t>
            </a:r>
            <a:r>
              <a:rPr lang="en-GB" sz="2400" dirty="0" err="1"/>
              <a:t>offfarm</a:t>
            </a:r>
            <a:r>
              <a:rPr lang="en-GB" sz="2400" dirty="0"/>
              <a:t>, than staple based agricultural enterprises. This benefits farmers and landless </a:t>
            </a:r>
            <a:r>
              <a:rPr lang="en-GB" sz="2400" dirty="0" err="1"/>
              <a:t>laborers</a:t>
            </a:r>
            <a:r>
              <a:rPr lang="en-GB" sz="2400" dirty="0"/>
              <a:t> in both rural and urban areas. Value addition to fruits and vegetables generates further employment in the associated agri-businesses and further down the commodity chain from the producer to the consumer. </a:t>
            </a:r>
            <a:endParaRPr lang="en-GB" sz="2400" dirty="0" smtClean="0"/>
          </a:p>
          <a:p>
            <a:pPr marL="0" indent="0">
              <a:buNone/>
            </a:pPr>
            <a:r>
              <a:rPr lang="en-GB" sz="2400" dirty="0" smtClean="0"/>
              <a:t>           </a:t>
            </a:r>
            <a:r>
              <a:rPr lang="en-GB" sz="3200" dirty="0" smtClean="0">
                <a:solidFill>
                  <a:schemeClr val="accent2"/>
                </a:solidFill>
              </a:rPr>
              <a:t>b</a:t>
            </a:r>
            <a:r>
              <a:rPr lang="en-GB" sz="3200" dirty="0">
                <a:solidFill>
                  <a:schemeClr val="accent2"/>
                </a:solidFill>
              </a:rPr>
              <a:t>) Promote gender equality and empower women </a:t>
            </a:r>
            <a:endParaRPr lang="en-GB" sz="2400" dirty="0" smtClean="0">
              <a:solidFill>
                <a:schemeClr val="accent2"/>
              </a:solidFill>
            </a:endParaRPr>
          </a:p>
          <a:p>
            <a:r>
              <a:rPr lang="en-GB" sz="2400" dirty="0" smtClean="0"/>
              <a:t>Fruits </a:t>
            </a:r>
            <a:r>
              <a:rPr lang="en-GB" sz="2400" dirty="0"/>
              <a:t>and vegetables production, in particular, provides women with economic opportunities. Women are the principal producers of most horticultural crops in developing countries and are predominantly involved in the value-addition activities from production to marketing.</a:t>
            </a:r>
          </a:p>
        </p:txBody>
      </p:sp>
    </p:spTree>
    <p:extLst>
      <p:ext uri="{BB962C8B-B14F-4D97-AF65-F5344CB8AC3E}">
        <p14:creationId xmlns:p14="http://schemas.microsoft.com/office/powerpoint/2010/main" val="3159882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a:t>
            </a:r>
            <a:r>
              <a:rPr lang="en-GB" dirty="0"/>
              <a:t>) Health benefits</a:t>
            </a:r>
          </a:p>
        </p:txBody>
      </p:sp>
      <p:sp>
        <p:nvSpPr>
          <p:cNvPr id="3" name="Content Placeholder 2"/>
          <p:cNvSpPr>
            <a:spLocks noGrp="1"/>
          </p:cNvSpPr>
          <p:nvPr>
            <p:ph idx="1"/>
          </p:nvPr>
        </p:nvSpPr>
        <p:spPr/>
        <p:txBody>
          <a:bodyPr>
            <a:normAutofit lnSpcReduction="10000"/>
          </a:bodyPr>
          <a:lstStyle/>
          <a:p>
            <a:r>
              <a:rPr lang="en-GB" sz="2800" dirty="0" smtClean="0"/>
              <a:t>Health </a:t>
            </a:r>
            <a:r>
              <a:rPr lang="en-GB" sz="2800" dirty="0"/>
              <a:t>benefits of fruits and vegetables are enormous. These include: </a:t>
            </a:r>
            <a:endParaRPr lang="en-GB" sz="2800" dirty="0" smtClean="0"/>
          </a:p>
          <a:p>
            <a:r>
              <a:rPr lang="en-GB" sz="2800" dirty="0" smtClean="0"/>
              <a:t> </a:t>
            </a:r>
            <a:r>
              <a:rPr lang="en-GB" sz="2800" dirty="0"/>
              <a:t>Reduce child mortality Malnutrition is one of the major causes of, or is a significant contributing factor to, child mortality in developing countries. </a:t>
            </a:r>
            <a:endParaRPr lang="en-GB" sz="2800" dirty="0" smtClean="0"/>
          </a:p>
          <a:p>
            <a:r>
              <a:rPr lang="en-GB" sz="2800" dirty="0" smtClean="0"/>
              <a:t>The </a:t>
            </a:r>
            <a:r>
              <a:rPr lang="en-GB" sz="2800" dirty="0"/>
              <a:t>link between horticulture and child mortality is indirect, but important. The absence of essential micronutrients exacerbates poor children's vulnerability to diseases</a:t>
            </a:r>
            <a:r>
              <a:rPr lang="en-GB" dirty="0"/>
              <a:t>.</a:t>
            </a:r>
          </a:p>
        </p:txBody>
      </p:sp>
    </p:spTree>
    <p:extLst>
      <p:ext uri="{BB962C8B-B14F-4D97-AF65-F5344CB8AC3E}">
        <p14:creationId xmlns:p14="http://schemas.microsoft.com/office/powerpoint/2010/main" val="1574380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 Ensure environmental sustainability</a:t>
            </a:r>
          </a:p>
        </p:txBody>
      </p:sp>
      <p:sp>
        <p:nvSpPr>
          <p:cNvPr id="3" name="Content Placeholder 2"/>
          <p:cNvSpPr>
            <a:spLocks noGrp="1"/>
          </p:cNvSpPr>
          <p:nvPr>
            <p:ph idx="1"/>
          </p:nvPr>
        </p:nvSpPr>
        <p:spPr>
          <a:xfrm>
            <a:off x="154546" y="1236372"/>
            <a:ext cx="12037454" cy="5396247"/>
          </a:xfrm>
        </p:spPr>
        <p:txBody>
          <a:bodyPr>
            <a:noAutofit/>
          </a:bodyPr>
          <a:lstStyle/>
          <a:p>
            <a:r>
              <a:rPr lang="en-GB" sz="2800" dirty="0" smtClean="0"/>
              <a:t>Legume </a:t>
            </a:r>
            <a:r>
              <a:rPr lang="en-GB" sz="2800" dirty="0"/>
              <a:t>vegetable crops increase soil fertility through atmospheric nitrogen fixation and the decomposition of the dry matter</a:t>
            </a:r>
            <a:r>
              <a:rPr lang="en-GB" sz="2800" dirty="0" smtClean="0"/>
              <a:t>.</a:t>
            </a:r>
          </a:p>
          <a:p>
            <a:r>
              <a:rPr lang="en-GB" sz="2800" dirty="0" smtClean="0"/>
              <a:t> </a:t>
            </a:r>
            <a:r>
              <a:rPr lang="en-GB" sz="2800" dirty="0"/>
              <a:t>This promotes our soil fertility level, through improved soil texture and structure. </a:t>
            </a:r>
            <a:endParaRPr lang="en-GB" sz="2800" dirty="0" smtClean="0"/>
          </a:p>
          <a:p>
            <a:pPr marL="0" indent="0">
              <a:buNone/>
            </a:pPr>
            <a:r>
              <a:rPr lang="en-GB" sz="2800" dirty="0" smtClean="0"/>
              <a:t>              </a:t>
            </a:r>
            <a:r>
              <a:rPr lang="en-GB" sz="2800" dirty="0" smtClean="0">
                <a:solidFill>
                  <a:schemeClr val="accent2"/>
                </a:solidFill>
              </a:rPr>
              <a:t>f</a:t>
            </a:r>
            <a:r>
              <a:rPr lang="en-GB" sz="2800" dirty="0">
                <a:solidFill>
                  <a:schemeClr val="accent2"/>
                </a:solidFill>
              </a:rPr>
              <a:t>) New Jobs and Economic </a:t>
            </a:r>
            <a:r>
              <a:rPr lang="en-GB" sz="2800" dirty="0" smtClean="0">
                <a:solidFill>
                  <a:schemeClr val="accent2"/>
                </a:solidFill>
              </a:rPr>
              <a:t>Opportunities</a:t>
            </a:r>
          </a:p>
          <a:p>
            <a:r>
              <a:rPr lang="en-GB" sz="2800" dirty="0" smtClean="0"/>
              <a:t> </a:t>
            </a:r>
            <a:r>
              <a:rPr lang="en-GB" sz="2800" dirty="0"/>
              <a:t>As new hands go into the production, processing and marketing of fruits and vegetables, more jobs are created thereby promoting economic wellbeing of the people</a:t>
            </a:r>
            <a:r>
              <a:rPr lang="en-GB" sz="2800" dirty="0" smtClean="0"/>
              <a:t>.</a:t>
            </a:r>
          </a:p>
          <a:p>
            <a:pPr marL="0" indent="0">
              <a:buNone/>
            </a:pPr>
            <a:r>
              <a:rPr lang="en-GB" sz="2800" dirty="0" smtClean="0"/>
              <a:t> </a:t>
            </a:r>
            <a:r>
              <a:rPr lang="en-GB" sz="2800" dirty="0">
                <a:solidFill>
                  <a:schemeClr val="accent2"/>
                </a:solidFill>
              </a:rPr>
              <a:t>g) Fruits and vegetables have aesthetic value </a:t>
            </a:r>
            <a:endParaRPr lang="en-GB" sz="2800" dirty="0" smtClean="0">
              <a:solidFill>
                <a:schemeClr val="accent2"/>
              </a:solidFill>
            </a:endParaRPr>
          </a:p>
          <a:p>
            <a:r>
              <a:rPr lang="en-GB" sz="2800" dirty="0" smtClean="0"/>
              <a:t>Well</a:t>
            </a:r>
            <a:r>
              <a:rPr lang="en-GB" sz="2800" dirty="0"/>
              <a:t>, establish orchards and gardens are ’beauty to behold’ as such places are venues for relaxation and pleasure.</a:t>
            </a:r>
          </a:p>
        </p:txBody>
      </p:sp>
    </p:spTree>
    <p:extLst>
      <p:ext uri="{BB962C8B-B14F-4D97-AF65-F5344CB8AC3E}">
        <p14:creationId xmlns:p14="http://schemas.microsoft.com/office/powerpoint/2010/main" val="2758221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Common fruits and vegetables </a:t>
            </a:r>
            <a:r>
              <a:rPr lang="en-GB" dirty="0" smtClean="0"/>
              <a:t>in The Gambia</a:t>
            </a:r>
            <a:endParaRPr lang="en-GB" dirty="0"/>
          </a:p>
        </p:txBody>
      </p:sp>
      <p:pic>
        <p:nvPicPr>
          <p:cNvPr id="4" name="Content Placeholder 3"/>
          <p:cNvPicPr>
            <a:picLocks noGrp="1" noChangeAspect="1"/>
          </p:cNvPicPr>
          <p:nvPr>
            <p:ph idx="1"/>
          </p:nvPr>
        </p:nvPicPr>
        <p:blipFill>
          <a:blip r:embed="rId2"/>
          <a:stretch>
            <a:fillRect/>
          </a:stretch>
        </p:blipFill>
        <p:spPr>
          <a:xfrm>
            <a:off x="296215" y="1930400"/>
            <a:ext cx="9311424" cy="4702220"/>
          </a:xfrm>
          <a:prstGeom prst="rect">
            <a:avLst/>
          </a:prstGeom>
        </p:spPr>
      </p:pic>
    </p:spTree>
    <p:extLst>
      <p:ext uri="{BB962C8B-B14F-4D97-AF65-F5344CB8AC3E}">
        <p14:creationId xmlns:p14="http://schemas.microsoft.com/office/powerpoint/2010/main" val="3481951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677334" y="609600"/>
            <a:ext cx="8711365" cy="6126051"/>
          </a:xfrm>
          <a:prstGeom prst="rect">
            <a:avLst/>
          </a:prstGeom>
        </p:spPr>
      </p:pic>
    </p:spTree>
    <p:extLst>
      <p:ext uri="{BB962C8B-B14F-4D97-AF65-F5344CB8AC3E}">
        <p14:creationId xmlns:p14="http://schemas.microsoft.com/office/powerpoint/2010/main" val="221047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INTRODUCTION</a:t>
            </a:r>
            <a:endParaRPr lang="en-GB" dirty="0"/>
          </a:p>
        </p:txBody>
      </p:sp>
      <p:sp>
        <p:nvSpPr>
          <p:cNvPr id="3" name="Content Placeholder 2"/>
          <p:cNvSpPr>
            <a:spLocks noGrp="1"/>
          </p:cNvSpPr>
          <p:nvPr>
            <p:ph idx="1"/>
          </p:nvPr>
        </p:nvSpPr>
        <p:spPr>
          <a:xfrm>
            <a:off x="323557" y="1631852"/>
            <a:ext cx="11268221" cy="5106573"/>
          </a:xfrm>
        </p:spPr>
        <p:txBody>
          <a:bodyPr>
            <a:noAutofit/>
          </a:bodyPr>
          <a:lstStyle/>
          <a:p>
            <a:pPr algn="just"/>
            <a:r>
              <a:rPr lang="en-GB" sz="2400" dirty="0"/>
              <a:t>Horticultural Science is an exciting discipline with a variety of study areas and possible careers. Not sure what horticulture is? </a:t>
            </a:r>
            <a:endParaRPr lang="en-GB" sz="2400" dirty="0" smtClean="0"/>
          </a:p>
          <a:p>
            <a:pPr algn="just"/>
            <a:r>
              <a:rPr lang="en-GB" sz="2400" dirty="0" smtClean="0"/>
              <a:t>Did </a:t>
            </a:r>
            <a:r>
              <a:rPr lang="en-GB" sz="2400" dirty="0"/>
              <a:t>you eat any fruits or vegetables today</a:t>
            </a:r>
            <a:r>
              <a:rPr lang="en-GB" sz="2400" dirty="0" smtClean="0"/>
              <a:t>?</a:t>
            </a:r>
          </a:p>
          <a:p>
            <a:pPr algn="just"/>
            <a:r>
              <a:rPr lang="en-GB" sz="2400" dirty="0" smtClean="0"/>
              <a:t> </a:t>
            </a:r>
            <a:r>
              <a:rPr lang="en-GB" sz="2400" dirty="0"/>
              <a:t>Enjoy beautiful landscaping in a park? </a:t>
            </a:r>
            <a:endParaRPr lang="en-GB" sz="2400" dirty="0" smtClean="0"/>
          </a:p>
          <a:p>
            <a:pPr algn="just"/>
            <a:r>
              <a:rPr lang="en-GB" sz="2400" dirty="0" smtClean="0"/>
              <a:t>Play </a:t>
            </a:r>
            <a:r>
              <a:rPr lang="en-GB" sz="2400" dirty="0"/>
              <a:t>golf at a well-managed course? Horticulture affects everyone</a:t>
            </a:r>
            <a:r>
              <a:rPr lang="en-GB" sz="2400" dirty="0" smtClean="0"/>
              <a:t>.</a:t>
            </a:r>
          </a:p>
          <a:p>
            <a:pPr algn="just"/>
            <a:r>
              <a:rPr lang="en-GB" sz="2400" dirty="0" smtClean="0"/>
              <a:t> </a:t>
            </a:r>
            <a:r>
              <a:rPr lang="en-GB" sz="2400" dirty="0"/>
              <a:t>It plays a very important role in society influencing our lifestyle and general health in many ways. This includes the production of fruit and vegetables which form a vital ingredient of our daily diet and the development of pleasant surroundings for living and working, which create positive effects for emotional health. In this chapter, </a:t>
            </a:r>
            <a:endParaRPr lang="en-GB" sz="2400" dirty="0" smtClean="0"/>
          </a:p>
          <a:p>
            <a:pPr algn="just"/>
            <a:r>
              <a:rPr lang="en-GB" sz="2400" dirty="0" smtClean="0"/>
              <a:t>we </a:t>
            </a:r>
            <a:r>
              <a:rPr lang="en-GB" sz="2400" dirty="0"/>
              <a:t>will discuss about horticulture, its distinguishing features and branches based on the crops dealt</a:t>
            </a:r>
          </a:p>
        </p:txBody>
      </p:sp>
    </p:spTree>
    <p:extLst>
      <p:ext uri="{BB962C8B-B14F-4D97-AF65-F5344CB8AC3E}">
        <p14:creationId xmlns:p14="http://schemas.microsoft.com/office/powerpoint/2010/main" val="3297103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Production systems of fruits and vegetables</a:t>
            </a:r>
          </a:p>
        </p:txBody>
      </p:sp>
      <p:sp>
        <p:nvSpPr>
          <p:cNvPr id="3" name="Content Placeholder 2"/>
          <p:cNvSpPr>
            <a:spLocks noGrp="1"/>
          </p:cNvSpPr>
          <p:nvPr>
            <p:ph idx="1"/>
          </p:nvPr>
        </p:nvSpPr>
        <p:spPr/>
        <p:txBody>
          <a:bodyPr>
            <a:normAutofit lnSpcReduction="10000"/>
          </a:bodyPr>
          <a:lstStyle/>
          <a:p>
            <a:r>
              <a:rPr lang="en-GB" dirty="0" smtClean="0">
                <a:solidFill>
                  <a:schemeClr val="accent2"/>
                </a:solidFill>
              </a:rPr>
              <a:t>There </a:t>
            </a:r>
            <a:r>
              <a:rPr lang="en-GB" dirty="0">
                <a:solidFill>
                  <a:schemeClr val="accent2"/>
                </a:solidFill>
              </a:rPr>
              <a:t>are four basic fruits and vegetables production systems in </a:t>
            </a:r>
            <a:r>
              <a:rPr lang="en-GB" dirty="0" smtClean="0">
                <a:solidFill>
                  <a:schemeClr val="accent2"/>
                </a:solidFill>
              </a:rPr>
              <a:t>The Gambia</a:t>
            </a:r>
            <a:r>
              <a:rPr lang="en-GB" dirty="0" smtClean="0"/>
              <a:t>, </a:t>
            </a:r>
          </a:p>
          <a:p>
            <a:r>
              <a:rPr lang="en-GB" sz="4000" dirty="0" smtClean="0"/>
              <a:t>Subsistence </a:t>
            </a:r>
            <a:r>
              <a:rPr lang="en-GB" sz="4000" dirty="0"/>
              <a:t>production </a:t>
            </a:r>
            <a:r>
              <a:rPr lang="en-GB" sz="4000" dirty="0" smtClean="0"/>
              <a:t>system</a:t>
            </a:r>
          </a:p>
          <a:p>
            <a:r>
              <a:rPr lang="en-GB" sz="4000" dirty="0" smtClean="0"/>
              <a:t> </a:t>
            </a:r>
            <a:r>
              <a:rPr lang="en-GB" sz="4000" dirty="0"/>
              <a:t>Home garden production </a:t>
            </a:r>
            <a:r>
              <a:rPr lang="en-GB" sz="4000" dirty="0" smtClean="0"/>
              <a:t>system</a:t>
            </a:r>
          </a:p>
          <a:p>
            <a:r>
              <a:rPr lang="en-GB" sz="4000" dirty="0" smtClean="0"/>
              <a:t>Semi-intensive </a:t>
            </a:r>
            <a:r>
              <a:rPr lang="en-GB" sz="4000" dirty="0"/>
              <a:t>mixed commercial </a:t>
            </a:r>
          </a:p>
          <a:p>
            <a:r>
              <a:rPr lang="en-GB" sz="4000" dirty="0" smtClean="0"/>
              <a:t>Very </a:t>
            </a:r>
            <a:r>
              <a:rPr lang="en-GB" sz="4000" dirty="0"/>
              <a:t>intensive commercial production system</a:t>
            </a:r>
          </a:p>
        </p:txBody>
      </p:sp>
    </p:spTree>
    <p:extLst>
      <p:ext uri="{BB962C8B-B14F-4D97-AF65-F5344CB8AC3E}">
        <p14:creationId xmlns:p14="http://schemas.microsoft.com/office/powerpoint/2010/main" val="578303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Subsistence </a:t>
            </a:r>
            <a:r>
              <a:rPr lang="en-GB" dirty="0"/>
              <a:t>production system</a:t>
            </a:r>
          </a:p>
        </p:txBody>
      </p:sp>
      <p:sp>
        <p:nvSpPr>
          <p:cNvPr id="3" name="Content Placeholder 2"/>
          <p:cNvSpPr>
            <a:spLocks noGrp="1"/>
          </p:cNvSpPr>
          <p:nvPr>
            <p:ph idx="1"/>
          </p:nvPr>
        </p:nvSpPr>
        <p:spPr>
          <a:xfrm>
            <a:off x="231820" y="2160589"/>
            <a:ext cx="10380372" cy="4098543"/>
          </a:xfrm>
        </p:spPr>
        <p:txBody>
          <a:bodyPr>
            <a:noAutofit/>
          </a:bodyPr>
          <a:lstStyle/>
          <a:p>
            <a:pPr algn="just"/>
            <a:r>
              <a:rPr lang="en-GB" sz="2400" dirty="0" smtClean="0"/>
              <a:t>Subsistence </a:t>
            </a:r>
            <a:r>
              <a:rPr lang="en-GB" sz="2400" dirty="0"/>
              <a:t>horticulture will have as its main resource the availability of household labour, followed by land (whether titled, leased or squatted) and common-good essential resources such as water (as rainfall, surface flow, wells), solar radiation, CO2, and the more poorly recognised resources such as natural bio-logical pest management. </a:t>
            </a:r>
            <a:endParaRPr lang="en-GB" sz="2400" dirty="0" smtClean="0"/>
          </a:p>
          <a:p>
            <a:pPr algn="just"/>
            <a:r>
              <a:rPr lang="en-GB" sz="2400" dirty="0" smtClean="0"/>
              <a:t>In </a:t>
            </a:r>
            <a:r>
              <a:rPr lang="en-GB" sz="2400" dirty="0"/>
              <a:t>the true sense of subsistence agriculture, there is hardly any concerning horticulture. This is because of less emphasis on financial incomes in subsistence agriculture. </a:t>
            </a:r>
            <a:endParaRPr lang="en-GB" sz="2400" dirty="0" smtClean="0"/>
          </a:p>
          <a:p>
            <a:pPr algn="just"/>
            <a:r>
              <a:rPr lang="en-GB" sz="2400" dirty="0" smtClean="0"/>
              <a:t>But </a:t>
            </a:r>
            <a:r>
              <a:rPr lang="en-GB" sz="2400" dirty="0"/>
              <a:t>in fruit crops production, we have seen few stands of fruit trees within a compound which are mainly for family use</a:t>
            </a:r>
          </a:p>
        </p:txBody>
      </p:sp>
    </p:spTree>
    <p:extLst>
      <p:ext uri="{BB962C8B-B14F-4D97-AF65-F5344CB8AC3E}">
        <p14:creationId xmlns:p14="http://schemas.microsoft.com/office/powerpoint/2010/main" val="2422196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 garden production system</a:t>
            </a:r>
          </a:p>
        </p:txBody>
      </p:sp>
      <p:sp>
        <p:nvSpPr>
          <p:cNvPr id="3" name="Content Placeholder 2"/>
          <p:cNvSpPr>
            <a:spLocks noGrp="1"/>
          </p:cNvSpPr>
          <p:nvPr>
            <p:ph idx="1"/>
          </p:nvPr>
        </p:nvSpPr>
        <p:spPr>
          <a:xfrm>
            <a:off x="677333" y="1313645"/>
            <a:ext cx="10424255" cy="4727717"/>
          </a:xfrm>
        </p:spPr>
        <p:txBody>
          <a:bodyPr>
            <a:noAutofit/>
          </a:bodyPr>
          <a:lstStyle/>
          <a:p>
            <a:pPr algn="just"/>
            <a:r>
              <a:rPr lang="en-GB" sz="2400" dirty="0" smtClean="0"/>
              <a:t>Home </a:t>
            </a:r>
            <a:r>
              <a:rPr lang="en-GB" sz="2400" dirty="0"/>
              <a:t>gardens are found in both rural and urban areas in predominantly small-scale subsistence agricultural systems. </a:t>
            </a:r>
            <a:endParaRPr lang="en-GB" sz="2400" dirty="0" smtClean="0"/>
          </a:p>
          <a:p>
            <a:pPr algn="just"/>
            <a:r>
              <a:rPr lang="en-GB" sz="2400" dirty="0" smtClean="0"/>
              <a:t>The </a:t>
            </a:r>
            <a:r>
              <a:rPr lang="en-GB" sz="2400" dirty="0"/>
              <a:t>household garden is a small-scale production system supplying fruits and vegetables to the family and nearby local markets. Home gardens can further be described as a mixed cropping system that encompasses vegetables, fruits, plantation crops, spices, herbs, ornamental and medicinal plants as well as livestock that can serve as a supplementary source of food and income. </a:t>
            </a:r>
            <a:endParaRPr lang="en-GB" sz="2400" dirty="0" smtClean="0"/>
          </a:p>
          <a:p>
            <a:pPr algn="just"/>
            <a:r>
              <a:rPr lang="en-GB" sz="2400" dirty="0" smtClean="0"/>
              <a:t>It </a:t>
            </a:r>
            <a:r>
              <a:rPr lang="en-GB" sz="2400" dirty="0"/>
              <a:t>is evident that home gardens are a part of the agriculture and food production systems in many developing countries and are widely used as a remedy to alleviate hunger and malnutrition in the face of a national food crisis.</a:t>
            </a:r>
          </a:p>
        </p:txBody>
      </p:sp>
    </p:spTree>
    <p:extLst>
      <p:ext uri="{BB962C8B-B14F-4D97-AF65-F5344CB8AC3E}">
        <p14:creationId xmlns:p14="http://schemas.microsoft.com/office/powerpoint/2010/main" val="3640129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Semi-intensive mixed commercial production system</a:t>
            </a:r>
          </a:p>
        </p:txBody>
      </p:sp>
      <p:sp>
        <p:nvSpPr>
          <p:cNvPr id="3" name="Content Placeholder 2"/>
          <p:cNvSpPr>
            <a:spLocks noGrp="1"/>
          </p:cNvSpPr>
          <p:nvPr>
            <p:ph idx="1"/>
          </p:nvPr>
        </p:nvSpPr>
        <p:spPr>
          <a:xfrm>
            <a:off x="141669" y="1622738"/>
            <a:ext cx="10612190" cy="5048517"/>
          </a:xfrm>
        </p:spPr>
        <p:txBody>
          <a:bodyPr>
            <a:noAutofit/>
          </a:bodyPr>
          <a:lstStyle/>
          <a:p>
            <a:r>
              <a:rPr lang="en-GB" sz="2400" dirty="0" smtClean="0"/>
              <a:t>This </a:t>
            </a:r>
            <a:r>
              <a:rPr lang="en-GB" sz="2400" dirty="0"/>
              <a:t>is an agricultural production system where there is high intensification and mechanization system that aims to maximize yields from available land through various means, such as heavy use of pesticides and chemical fertilizers</a:t>
            </a:r>
            <a:r>
              <a:rPr lang="en-GB" sz="2400" dirty="0" smtClean="0"/>
              <a:t>.</a:t>
            </a:r>
          </a:p>
          <a:p>
            <a:r>
              <a:rPr lang="en-GB" sz="2400" dirty="0" smtClean="0"/>
              <a:t> </a:t>
            </a:r>
            <a:r>
              <a:rPr lang="en-GB" sz="2400" dirty="0"/>
              <a:t>Under this system, fruits and vegetables are s produced in large quantities with the help of chemical fertilizers and pesticides that are appropriately used in a sustainable manner that will ensure the productivity of the land from year to year</a:t>
            </a:r>
            <a:r>
              <a:rPr lang="en-GB" sz="2400" dirty="0" smtClean="0"/>
              <a:t>.</a:t>
            </a:r>
          </a:p>
          <a:p>
            <a:r>
              <a:rPr lang="en-GB" sz="2400" dirty="0" smtClean="0"/>
              <a:t> </a:t>
            </a:r>
            <a:r>
              <a:rPr lang="en-GB" sz="2400" dirty="0"/>
              <a:t>Land under this intensification is relatively small but under intensive cultivation with good management practices. </a:t>
            </a:r>
            <a:endParaRPr lang="en-GB" sz="2400" dirty="0" smtClean="0"/>
          </a:p>
          <a:p>
            <a:r>
              <a:rPr lang="en-GB" sz="2400" dirty="0" smtClean="0"/>
              <a:t>Fruits </a:t>
            </a:r>
            <a:r>
              <a:rPr lang="en-GB" sz="2400" dirty="0"/>
              <a:t>and vegetables are always in high demand on daily basis especially in urban areas and to satisfy the demand, farmers have to intensify their production.</a:t>
            </a:r>
          </a:p>
        </p:txBody>
      </p:sp>
    </p:spTree>
    <p:extLst>
      <p:ext uri="{BB962C8B-B14F-4D97-AF65-F5344CB8AC3E}">
        <p14:creationId xmlns:p14="http://schemas.microsoft.com/office/powerpoint/2010/main" val="493047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Very intensive Commercial production system</a:t>
            </a:r>
          </a:p>
        </p:txBody>
      </p:sp>
      <p:sp>
        <p:nvSpPr>
          <p:cNvPr id="3" name="Content Placeholder 2"/>
          <p:cNvSpPr>
            <a:spLocks noGrp="1"/>
          </p:cNvSpPr>
          <p:nvPr>
            <p:ph idx="1"/>
          </p:nvPr>
        </p:nvSpPr>
        <p:spPr>
          <a:xfrm>
            <a:off x="677334" y="2160589"/>
            <a:ext cx="9703038" cy="3880773"/>
          </a:xfrm>
        </p:spPr>
        <p:txBody>
          <a:bodyPr>
            <a:noAutofit/>
          </a:bodyPr>
          <a:lstStyle/>
          <a:p>
            <a:r>
              <a:rPr lang="en-GB" sz="2400" dirty="0" smtClean="0"/>
              <a:t>This </a:t>
            </a:r>
            <a:r>
              <a:rPr lang="en-GB" sz="2400" dirty="0"/>
              <a:t>is at the other extreme in terms of scale of production and financial resources. Commercial production systems have capital replacing labour as the most finite resource, and will have a plethora of technologies that ensure optimal supply of essential resources, like nutrients as fertilizer, water (irrigation) and even supplements of CO2 in controlled spaces, such as in greenhouses, to enhance growth. Commercial farmers often replace biological pest management with the use of agrochemical sprays</a:t>
            </a:r>
            <a:r>
              <a:rPr lang="en-GB" sz="2400" dirty="0" smtClean="0"/>
              <a:t>.</a:t>
            </a:r>
          </a:p>
          <a:p>
            <a:r>
              <a:rPr lang="en-GB" sz="2400" dirty="0" smtClean="0"/>
              <a:t> </a:t>
            </a:r>
            <a:r>
              <a:rPr lang="en-GB" sz="2400" dirty="0"/>
              <a:t>In some situations, operations are automated.</a:t>
            </a:r>
          </a:p>
        </p:txBody>
      </p:sp>
    </p:spTree>
    <p:extLst>
      <p:ext uri="{BB962C8B-B14F-4D97-AF65-F5344CB8AC3E}">
        <p14:creationId xmlns:p14="http://schemas.microsoft.com/office/powerpoint/2010/main" val="2742222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 of Production of Fruits and Vegetables</a:t>
            </a:r>
          </a:p>
        </p:txBody>
      </p:sp>
      <p:sp>
        <p:nvSpPr>
          <p:cNvPr id="3" name="Content Placeholder 2"/>
          <p:cNvSpPr>
            <a:spLocks noGrp="1"/>
          </p:cNvSpPr>
          <p:nvPr>
            <p:ph idx="1"/>
          </p:nvPr>
        </p:nvSpPr>
        <p:spPr/>
        <p:txBody>
          <a:bodyPr>
            <a:normAutofit fontScale="92500" lnSpcReduction="20000"/>
          </a:bodyPr>
          <a:lstStyle/>
          <a:p>
            <a:r>
              <a:rPr lang="en-GB" sz="2600" dirty="0"/>
              <a:t>Vegetable production operations range from small patches of crops, producing a few vegetables for family use or marketing, to the great, highly organised and mechanised farms common in the most technologically advanced countries</a:t>
            </a:r>
            <a:r>
              <a:rPr lang="en-GB" sz="2600" dirty="0" smtClean="0"/>
              <a:t>.</a:t>
            </a:r>
          </a:p>
          <a:p>
            <a:r>
              <a:rPr lang="en-GB" sz="2600" dirty="0" smtClean="0"/>
              <a:t> </a:t>
            </a:r>
            <a:r>
              <a:rPr lang="en-GB" sz="2600" dirty="0"/>
              <a:t>In homestead gardens and in technologically developed countries the three main types of vegetable farming are based </a:t>
            </a:r>
            <a:r>
              <a:rPr lang="en-GB" sz="2600" dirty="0" smtClean="0"/>
              <a:t>on</a:t>
            </a:r>
          </a:p>
          <a:p>
            <a:r>
              <a:rPr lang="en-GB" sz="2600" dirty="0" smtClean="0"/>
              <a:t> </a:t>
            </a:r>
            <a:r>
              <a:rPr lang="en-GB" sz="2600" dirty="0"/>
              <a:t>production of vegetables for the fresh market, </a:t>
            </a:r>
            <a:endParaRPr lang="en-GB" sz="2600" dirty="0" smtClean="0"/>
          </a:p>
          <a:p>
            <a:r>
              <a:rPr lang="en-GB" sz="2600" dirty="0" smtClean="0"/>
              <a:t>for </a:t>
            </a:r>
            <a:r>
              <a:rPr lang="en-GB" sz="2600" dirty="0"/>
              <a:t>canning, freezing, dehydration, and pickling</a:t>
            </a:r>
            <a:r>
              <a:rPr lang="en-GB" sz="2600" dirty="0" smtClean="0"/>
              <a:t>,</a:t>
            </a:r>
          </a:p>
          <a:p>
            <a:r>
              <a:rPr lang="en-GB" sz="2600" dirty="0" smtClean="0"/>
              <a:t> To </a:t>
            </a:r>
            <a:r>
              <a:rPr lang="en-GB" sz="2600" dirty="0"/>
              <a:t>obtain seeds for planting</a:t>
            </a:r>
            <a:r>
              <a:rPr lang="en-GB" dirty="0"/>
              <a:t>.</a:t>
            </a:r>
          </a:p>
        </p:txBody>
      </p:sp>
    </p:spTree>
    <p:extLst>
      <p:ext uri="{BB962C8B-B14F-4D97-AF65-F5344CB8AC3E}">
        <p14:creationId xmlns:p14="http://schemas.microsoft.com/office/powerpoint/2010/main" val="258431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Production for the fresh market</a:t>
            </a:r>
          </a:p>
        </p:txBody>
      </p:sp>
      <p:sp>
        <p:nvSpPr>
          <p:cNvPr id="3" name="Content Placeholder 2"/>
          <p:cNvSpPr>
            <a:spLocks noGrp="1"/>
          </p:cNvSpPr>
          <p:nvPr>
            <p:ph idx="1"/>
          </p:nvPr>
        </p:nvSpPr>
        <p:spPr>
          <a:xfrm>
            <a:off x="283335" y="1313645"/>
            <a:ext cx="11410682" cy="5396248"/>
          </a:xfrm>
        </p:spPr>
        <p:txBody>
          <a:bodyPr>
            <a:noAutofit/>
          </a:bodyPr>
          <a:lstStyle/>
          <a:p>
            <a:r>
              <a:rPr lang="en-GB" sz="2400" dirty="0" smtClean="0"/>
              <a:t>This </a:t>
            </a:r>
            <a:r>
              <a:rPr lang="en-GB" sz="2400" dirty="0"/>
              <a:t>type of vegetable farming is normally divided into home gardening, market gardening, truck gardening and vegetable forcing. </a:t>
            </a:r>
            <a:endParaRPr lang="en-GB" sz="2400" dirty="0" smtClean="0"/>
          </a:p>
          <a:p>
            <a:r>
              <a:rPr lang="en-GB" sz="2400" dirty="0" smtClean="0"/>
              <a:t>Home </a:t>
            </a:r>
            <a:r>
              <a:rPr lang="en-GB" sz="2400" dirty="0"/>
              <a:t>gardening provides vegetables exclusively for family use</a:t>
            </a:r>
            <a:r>
              <a:rPr lang="en-GB" sz="2400" dirty="0" smtClean="0"/>
              <a:t>.</a:t>
            </a:r>
          </a:p>
          <a:p>
            <a:r>
              <a:rPr lang="en-GB" sz="2400" dirty="0" smtClean="0"/>
              <a:t> </a:t>
            </a:r>
            <a:r>
              <a:rPr lang="en-GB" sz="2400" dirty="0"/>
              <a:t>About one-tenth of a hectare of land is required to supply a family of six. Reasonable yields per unit of area of land are obtained from these gardens. </a:t>
            </a:r>
            <a:endParaRPr lang="en-GB" sz="2400" dirty="0" smtClean="0"/>
          </a:p>
          <a:p>
            <a:r>
              <a:rPr lang="en-GB" sz="2400" dirty="0" smtClean="0"/>
              <a:t>Bean</a:t>
            </a:r>
            <a:r>
              <a:rPr lang="en-GB" sz="2400" dirty="0"/>
              <a:t>, cabbage, carrot, lettuce, onion, pea, pepper, spinach, and tomato are desirable home garden crops</a:t>
            </a:r>
            <a:r>
              <a:rPr lang="en-GB" sz="2400" dirty="0" smtClean="0"/>
              <a:t>.</a:t>
            </a:r>
          </a:p>
          <a:p>
            <a:r>
              <a:rPr lang="en-GB" sz="2400" dirty="0" smtClean="0"/>
              <a:t> </a:t>
            </a:r>
            <a:r>
              <a:rPr lang="en-GB" sz="2400" dirty="0"/>
              <a:t>Market gardening produces assorted vegetables for a local market</a:t>
            </a:r>
            <a:r>
              <a:rPr lang="en-GB" sz="2400" dirty="0" smtClean="0"/>
              <a:t>.</a:t>
            </a:r>
          </a:p>
          <a:p>
            <a:r>
              <a:rPr lang="en-GB" sz="2400" dirty="0" smtClean="0"/>
              <a:t> </a:t>
            </a:r>
            <a:r>
              <a:rPr lang="en-GB" sz="2400" dirty="0"/>
              <a:t>The development of good roads and motor trucks are essential for the rapidly expanding urban markets for these market gardening producers. </a:t>
            </a:r>
            <a:endParaRPr lang="en-GB" sz="2400" dirty="0" smtClean="0"/>
          </a:p>
          <a:p>
            <a:r>
              <a:rPr lang="en-GB" sz="2400" dirty="0" smtClean="0"/>
              <a:t>In </a:t>
            </a:r>
            <a:r>
              <a:rPr lang="en-GB" sz="2400" dirty="0"/>
              <a:t>some situations, large quantities of a particular type of vegetable or fruit are produced in large quantity and transported whole to urban markets.</a:t>
            </a:r>
          </a:p>
        </p:txBody>
      </p:sp>
    </p:spTree>
    <p:extLst>
      <p:ext uri="{BB962C8B-B14F-4D97-AF65-F5344CB8AC3E}">
        <p14:creationId xmlns:p14="http://schemas.microsoft.com/office/powerpoint/2010/main" val="2038790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Production for processing Processed</a:t>
            </a:r>
          </a:p>
        </p:txBody>
      </p:sp>
      <p:sp>
        <p:nvSpPr>
          <p:cNvPr id="3" name="Content Placeholder 2"/>
          <p:cNvSpPr>
            <a:spLocks noGrp="1"/>
          </p:cNvSpPr>
          <p:nvPr>
            <p:ph idx="1"/>
          </p:nvPr>
        </p:nvSpPr>
        <p:spPr>
          <a:xfrm>
            <a:off x="334851" y="1365161"/>
            <a:ext cx="10444765" cy="5492840"/>
          </a:xfrm>
        </p:spPr>
        <p:txBody>
          <a:bodyPr>
            <a:noAutofit/>
          </a:bodyPr>
          <a:lstStyle/>
          <a:p>
            <a:pPr algn="just"/>
            <a:r>
              <a:rPr lang="en-GB" sz="2400" dirty="0" smtClean="0"/>
              <a:t>vegetables </a:t>
            </a:r>
            <a:r>
              <a:rPr lang="en-GB" sz="2400" dirty="0"/>
              <a:t>include canned, frozen, dehydrated, and pickled products. </a:t>
            </a:r>
            <a:endParaRPr lang="en-GB" sz="2400" dirty="0" smtClean="0"/>
          </a:p>
          <a:p>
            <a:pPr algn="just"/>
            <a:r>
              <a:rPr lang="en-GB" sz="2400" dirty="0" smtClean="0"/>
              <a:t>Although </a:t>
            </a:r>
            <a:r>
              <a:rPr lang="en-GB" sz="2400" dirty="0"/>
              <a:t>many kinds of vegetables can be processed, there are marked varietal differences within each species in adaptability to a given method. </a:t>
            </a:r>
            <a:endParaRPr lang="en-GB" sz="2400" dirty="0" smtClean="0"/>
          </a:p>
          <a:p>
            <a:pPr algn="just"/>
            <a:r>
              <a:rPr lang="en-GB" sz="2400" dirty="0" smtClean="0"/>
              <a:t>Specifications </a:t>
            </a:r>
            <a:r>
              <a:rPr lang="en-GB" sz="2400" dirty="0"/>
              <a:t>for vegetables for canning and freezing usually include small size, high quality, and uniformity</a:t>
            </a:r>
            <a:r>
              <a:rPr lang="en-GB" sz="2400" dirty="0" smtClean="0"/>
              <a:t>.</a:t>
            </a:r>
          </a:p>
          <a:p>
            <a:pPr algn="just"/>
            <a:r>
              <a:rPr lang="en-GB" sz="2400" dirty="0" smtClean="0"/>
              <a:t> </a:t>
            </a:r>
            <a:r>
              <a:rPr lang="en-GB" sz="2400" dirty="0"/>
              <a:t>For many kinds of vegetables, a series of varieties having different dates of maturity is required to ensure a constant supply of raw material, thus enabling the factory to operate with an even flow of input over a long period. </a:t>
            </a:r>
            <a:endParaRPr lang="en-GB" sz="2400" dirty="0" smtClean="0"/>
          </a:p>
          <a:p>
            <a:pPr algn="just"/>
            <a:r>
              <a:rPr lang="en-GB" sz="2400" dirty="0" smtClean="0"/>
              <a:t>Acceptable </a:t>
            </a:r>
            <a:r>
              <a:rPr lang="en-GB" sz="2400" dirty="0"/>
              <a:t>processed vegetables should have a taste, odour, and appearance comparable with the fresh product, retain nutritive values, and have good storage stability.</a:t>
            </a:r>
          </a:p>
        </p:txBody>
      </p:sp>
    </p:spTree>
    <p:extLst>
      <p:ext uri="{BB962C8B-B14F-4D97-AF65-F5344CB8AC3E}">
        <p14:creationId xmlns:p14="http://schemas.microsoft.com/office/powerpoint/2010/main" val="787203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Vegetables raised for seed production</a:t>
            </a:r>
          </a:p>
        </p:txBody>
      </p:sp>
      <p:sp>
        <p:nvSpPr>
          <p:cNvPr id="3" name="Content Placeholder 2"/>
          <p:cNvSpPr>
            <a:spLocks noGrp="1"/>
          </p:cNvSpPr>
          <p:nvPr>
            <p:ph idx="1"/>
          </p:nvPr>
        </p:nvSpPr>
        <p:spPr/>
        <p:txBody>
          <a:bodyPr>
            <a:normAutofit fontScale="85000" lnSpcReduction="20000"/>
          </a:bodyPr>
          <a:lstStyle/>
          <a:p>
            <a:pPr algn="just"/>
            <a:r>
              <a:rPr lang="en-GB" sz="2600" dirty="0" smtClean="0"/>
              <a:t>This </a:t>
            </a:r>
            <a:r>
              <a:rPr lang="en-GB" sz="2600" dirty="0"/>
              <a:t>type of vegetable farming requires special skills and techniques</a:t>
            </a:r>
            <a:r>
              <a:rPr lang="en-GB" sz="2600" dirty="0" smtClean="0"/>
              <a:t>.</a:t>
            </a:r>
          </a:p>
          <a:p>
            <a:pPr algn="just"/>
            <a:r>
              <a:rPr lang="en-GB" sz="2600" dirty="0" smtClean="0"/>
              <a:t> </a:t>
            </a:r>
            <a:r>
              <a:rPr lang="en-GB" sz="2600" dirty="0"/>
              <a:t>The crop is not ready for harvest when the edible portion of the plant reaches the stage of maturity; it must be carried through further stages of growth. </a:t>
            </a:r>
            <a:endParaRPr lang="en-GB" sz="2600" dirty="0" smtClean="0"/>
          </a:p>
          <a:p>
            <a:pPr algn="just"/>
            <a:r>
              <a:rPr lang="en-GB" sz="2600" dirty="0" smtClean="0"/>
              <a:t>Production </a:t>
            </a:r>
            <a:r>
              <a:rPr lang="en-GB" sz="2600" dirty="0"/>
              <a:t>under isolated conditions ensures the purity of seed yield. </a:t>
            </a:r>
            <a:endParaRPr lang="en-GB" sz="2600" dirty="0" smtClean="0"/>
          </a:p>
          <a:p>
            <a:pPr algn="just"/>
            <a:r>
              <a:rPr lang="en-GB" sz="2600" dirty="0" smtClean="0"/>
              <a:t>Special </a:t>
            </a:r>
            <a:r>
              <a:rPr lang="en-GB" sz="2600" dirty="0"/>
              <a:t>techniques are applied during the stage of flowering and seed development and also in harvesting and threshing the seeds</a:t>
            </a:r>
            <a:r>
              <a:rPr lang="en-GB" sz="2600" dirty="0" smtClean="0"/>
              <a:t>.</a:t>
            </a:r>
          </a:p>
          <a:p>
            <a:pPr algn="just"/>
            <a:r>
              <a:rPr lang="en-GB" sz="2600" dirty="0" smtClean="0"/>
              <a:t> </a:t>
            </a:r>
            <a:r>
              <a:rPr lang="en-GB" sz="2600" dirty="0"/>
              <a:t>The outputs are quality premium seeds for other growers to plant</a:t>
            </a:r>
            <a:r>
              <a:rPr lang="en-GB" dirty="0"/>
              <a:t>.</a:t>
            </a:r>
          </a:p>
        </p:txBody>
      </p:sp>
    </p:spTree>
    <p:extLst>
      <p:ext uri="{BB962C8B-B14F-4D97-AF65-F5344CB8AC3E}">
        <p14:creationId xmlns:p14="http://schemas.microsoft.com/office/powerpoint/2010/main" val="704728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Establishment of </a:t>
            </a:r>
            <a:r>
              <a:rPr lang="en-GB" dirty="0" smtClean="0"/>
              <a:t>Orchard/Vegetable Garden </a:t>
            </a:r>
            <a:endParaRPr lang="en-GB" dirty="0"/>
          </a:p>
        </p:txBody>
      </p:sp>
      <p:sp>
        <p:nvSpPr>
          <p:cNvPr id="3" name="Content Placeholder 2"/>
          <p:cNvSpPr>
            <a:spLocks noGrp="1"/>
          </p:cNvSpPr>
          <p:nvPr>
            <p:ph idx="1"/>
          </p:nvPr>
        </p:nvSpPr>
        <p:spPr/>
        <p:txBody>
          <a:bodyPr>
            <a:normAutofit fontScale="92500" lnSpcReduction="10000"/>
          </a:bodyPr>
          <a:lstStyle/>
          <a:p>
            <a:r>
              <a:rPr lang="en-GB" sz="3200" dirty="0" smtClean="0"/>
              <a:t>Establishment </a:t>
            </a:r>
            <a:r>
              <a:rPr lang="en-GB" sz="3200" dirty="0"/>
              <a:t>of an orchard </a:t>
            </a:r>
            <a:r>
              <a:rPr lang="en-GB" sz="3200" dirty="0" smtClean="0"/>
              <a:t>or garden is </a:t>
            </a:r>
            <a:r>
              <a:rPr lang="en-GB" sz="3200" dirty="0"/>
              <a:t>a long term investment and deserves very careful planning. </a:t>
            </a:r>
            <a:endParaRPr lang="en-GB" sz="3200" dirty="0" smtClean="0"/>
          </a:p>
          <a:p>
            <a:r>
              <a:rPr lang="en-GB" sz="3200" dirty="0" smtClean="0"/>
              <a:t>The </a:t>
            </a:r>
            <a:r>
              <a:rPr lang="en-GB" sz="3200" dirty="0"/>
              <a:t>selection of proper location and </a:t>
            </a:r>
            <a:r>
              <a:rPr lang="en-GB" sz="3200" dirty="0" smtClean="0"/>
              <a:t>site</a:t>
            </a:r>
          </a:p>
          <a:p>
            <a:r>
              <a:rPr lang="en-GB" sz="3200" dirty="0" smtClean="0"/>
              <a:t>planting </a:t>
            </a:r>
            <a:r>
              <a:rPr lang="en-GB" sz="3200" dirty="0"/>
              <a:t>system and planting </a:t>
            </a:r>
            <a:r>
              <a:rPr lang="en-GB" sz="3200" dirty="0" smtClean="0"/>
              <a:t>distance </a:t>
            </a:r>
          </a:p>
          <a:p>
            <a:r>
              <a:rPr lang="en-GB" sz="3200" dirty="0" smtClean="0"/>
              <a:t>choosing </a:t>
            </a:r>
            <a:r>
              <a:rPr lang="en-GB" sz="3200" dirty="0"/>
              <a:t>the varieties and the nursery plants have to be considered carefully to ensure maximum production</a:t>
            </a:r>
          </a:p>
        </p:txBody>
      </p:sp>
    </p:spTree>
    <p:extLst>
      <p:ext uri="{BB962C8B-B14F-4D97-AF65-F5344CB8AC3E}">
        <p14:creationId xmlns:p14="http://schemas.microsoft.com/office/powerpoint/2010/main" val="253144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WHAT </a:t>
            </a:r>
            <a:r>
              <a:rPr lang="en-GB" dirty="0"/>
              <a:t>IS HORTICULTURE?</a:t>
            </a:r>
          </a:p>
        </p:txBody>
      </p:sp>
      <p:sp>
        <p:nvSpPr>
          <p:cNvPr id="3" name="Content Placeholder 2"/>
          <p:cNvSpPr>
            <a:spLocks noGrp="1"/>
          </p:cNvSpPr>
          <p:nvPr>
            <p:ph idx="1"/>
          </p:nvPr>
        </p:nvSpPr>
        <p:spPr>
          <a:xfrm>
            <a:off x="351692" y="1772529"/>
            <a:ext cx="11338560" cy="4811151"/>
          </a:xfrm>
        </p:spPr>
        <p:txBody>
          <a:bodyPr>
            <a:noAutofit/>
          </a:bodyPr>
          <a:lstStyle/>
          <a:p>
            <a:pPr algn="just"/>
            <a:r>
              <a:rPr lang="en-GB" sz="2400" dirty="0"/>
              <a:t>The word horticulture is derived from two </a:t>
            </a:r>
            <a:r>
              <a:rPr lang="en-GB" sz="2400" dirty="0" err="1"/>
              <a:t>latin</a:t>
            </a:r>
            <a:r>
              <a:rPr lang="en-GB" sz="2400" dirty="0"/>
              <a:t> words “</a:t>
            </a:r>
            <a:r>
              <a:rPr lang="en-GB" sz="2400" dirty="0" err="1"/>
              <a:t>Hortus</a:t>
            </a:r>
            <a:r>
              <a:rPr lang="en-GB" sz="2400" dirty="0"/>
              <a:t>” meaning garden and “Culture” meaning the cultivate. </a:t>
            </a:r>
            <a:endParaRPr lang="en-GB" sz="2400" dirty="0" smtClean="0"/>
          </a:p>
          <a:p>
            <a:pPr algn="just"/>
            <a:r>
              <a:rPr lang="en-GB" sz="2400" dirty="0" smtClean="0"/>
              <a:t>Horticulture </a:t>
            </a:r>
            <a:r>
              <a:rPr lang="en-GB" sz="2400" dirty="0"/>
              <a:t>is therefore concerned with the cultivation of garden plants such as fruits, Vegetables, flowers and ornamental plants. Horticulture may be defined as the science and art of growing fruits, vegetables, flowers, plantation crops and ornamental crops for man, industrial and aesthetic uses. </a:t>
            </a:r>
            <a:endParaRPr lang="en-GB" sz="2400" dirty="0" smtClean="0"/>
          </a:p>
          <a:p>
            <a:pPr algn="just"/>
            <a:r>
              <a:rPr lang="en-GB" sz="2400" dirty="0" smtClean="0"/>
              <a:t>When </a:t>
            </a:r>
            <a:r>
              <a:rPr lang="en-GB" sz="2400" dirty="0"/>
              <a:t>horticulture is considered from both the science and business perspectives, horticulture can be broadly defined as the science and art of cultivating, processing and marketing of fruits, vegetables, flowers and ornamental plants. Horticulture is a branch of agriculture. Horticulture is subdivided into </a:t>
            </a:r>
            <a:r>
              <a:rPr lang="en-GB" sz="2400" dirty="0" smtClean="0"/>
              <a:t>Three; </a:t>
            </a:r>
            <a:r>
              <a:rPr lang="en-GB" sz="2400" dirty="0"/>
              <a:t>namely pomology, </a:t>
            </a:r>
            <a:r>
              <a:rPr lang="en-GB" sz="2400" dirty="0" smtClean="0"/>
              <a:t>olericulture and floriculture.</a:t>
            </a:r>
            <a:endParaRPr lang="en-GB" sz="2400" dirty="0"/>
          </a:p>
        </p:txBody>
      </p:sp>
    </p:spTree>
    <p:extLst>
      <p:ext uri="{BB962C8B-B14F-4D97-AF65-F5344CB8AC3E}">
        <p14:creationId xmlns:p14="http://schemas.microsoft.com/office/powerpoint/2010/main" val="2846342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factors  </a:t>
            </a:r>
            <a:r>
              <a:rPr lang="en-GB" dirty="0"/>
              <a:t>to be considered before selecting a site for an orchard</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p:txBody>
      </p:sp>
      <p:pic>
        <p:nvPicPr>
          <p:cNvPr id="4" name="Picture 3"/>
          <p:cNvPicPr>
            <a:picLocks noChangeAspect="1"/>
          </p:cNvPicPr>
          <p:nvPr/>
        </p:nvPicPr>
        <p:blipFill>
          <a:blip r:embed="rId2"/>
          <a:stretch>
            <a:fillRect/>
          </a:stretch>
        </p:blipFill>
        <p:spPr>
          <a:xfrm>
            <a:off x="1004553" y="1687132"/>
            <a:ext cx="8474298" cy="4906851"/>
          </a:xfrm>
          <a:prstGeom prst="rect">
            <a:avLst/>
          </a:prstGeom>
        </p:spPr>
      </p:pic>
    </p:spTree>
    <p:extLst>
      <p:ext uri="{BB962C8B-B14F-4D97-AF65-F5344CB8AC3E}">
        <p14:creationId xmlns:p14="http://schemas.microsoft.com/office/powerpoint/2010/main" val="26757525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Influence of environmental factors on horticultural crop production </a:t>
            </a:r>
          </a:p>
        </p:txBody>
      </p:sp>
      <p:sp>
        <p:nvSpPr>
          <p:cNvPr id="3" name="Content Placeholder 2"/>
          <p:cNvSpPr>
            <a:spLocks noGrp="1"/>
          </p:cNvSpPr>
          <p:nvPr>
            <p:ph idx="1"/>
          </p:nvPr>
        </p:nvSpPr>
        <p:spPr>
          <a:xfrm>
            <a:off x="334851" y="1725769"/>
            <a:ext cx="11359165" cy="5132231"/>
          </a:xfrm>
        </p:spPr>
        <p:txBody>
          <a:bodyPr>
            <a:noAutofit/>
          </a:bodyPr>
          <a:lstStyle/>
          <a:p>
            <a:r>
              <a:rPr lang="en-GB" sz="2400" dirty="0"/>
              <a:t>Temperature: It is an important determinant of plant growth. High as well as low temperatures influence the growth of plants. </a:t>
            </a:r>
            <a:endParaRPr lang="en-GB" sz="2400" dirty="0" smtClean="0"/>
          </a:p>
          <a:p>
            <a:r>
              <a:rPr lang="en-GB" sz="2400" dirty="0" smtClean="0"/>
              <a:t>Broad </a:t>
            </a:r>
            <a:r>
              <a:rPr lang="en-GB" sz="2400" dirty="0"/>
              <a:t>leaved, ever green plants are very much susceptible to low temperature. Fall of temperature below 5OC put a strain on the survival of such plants. </a:t>
            </a:r>
            <a:endParaRPr lang="en-GB" sz="2400" dirty="0" smtClean="0"/>
          </a:p>
          <a:p>
            <a:r>
              <a:rPr lang="en-GB" sz="2400" dirty="0" smtClean="0"/>
              <a:t>Deciduous </a:t>
            </a:r>
            <a:r>
              <a:rPr lang="en-GB" sz="2400" dirty="0"/>
              <a:t>plants by their adoptive mechanism to shed foliage are better able to tolerate low temperature. Such plants pass their lives in dormant stage during winter. Generally, a temperature range of 20 - 30OC is considered ideal for majority of tropical and subtropical plants</a:t>
            </a:r>
            <a:r>
              <a:rPr lang="en-GB" sz="2400" dirty="0" smtClean="0"/>
              <a:t>.</a:t>
            </a:r>
          </a:p>
          <a:p>
            <a:r>
              <a:rPr lang="en-GB" sz="2400" dirty="0" smtClean="0"/>
              <a:t> </a:t>
            </a:r>
            <a:r>
              <a:rPr lang="en-GB" sz="2400" dirty="0"/>
              <a:t>Temperate plants require chilling winter. In majority of temperate fruit plants, flowering commences subject to </a:t>
            </a:r>
            <a:r>
              <a:rPr lang="en-GB" sz="2400" dirty="0" err="1"/>
              <a:t>fulfillment</a:t>
            </a:r>
            <a:r>
              <a:rPr lang="en-GB" sz="2400" dirty="0"/>
              <a:t> of chilling temperature ranging from 2OC to 7OC.High temperature above 40OC causes scorching in plants. </a:t>
            </a:r>
            <a:endParaRPr lang="en-GB" sz="2400" dirty="0" smtClean="0"/>
          </a:p>
          <a:p>
            <a:r>
              <a:rPr lang="en-GB" sz="2400" dirty="0" smtClean="0"/>
              <a:t>The </a:t>
            </a:r>
            <a:r>
              <a:rPr lang="en-GB" sz="2400" dirty="0"/>
              <a:t>leaves show burning symptom along tip and margin. High temperature causes bolting and seed formation in spinach and lettuce. Development of red colour in oranges is governed by low temperature. </a:t>
            </a:r>
            <a:endParaRPr lang="en-GB" sz="2400" dirty="0" smtClean="0"/>
          </a:p>
          <a:p>
            <a:r>
              <a:rPr lang="en-GB" sz="2400" dirty="0" smtClean="0"/>
              <a:t>More </a:t>
            </a:r>
            <a:r>
              <a:rPr lang="en-GB" sz="2400" dirty="0"/>
              <a:t>severe winter favours discontinued synthesis of chlorophyll and unmasking of carotenoids which imparts red colour to oranges. The optimum temperature for most of the plants varies in the range of 22OC to 27OC</a:t>
            </a:r>
            <a:r>
              <a:rPr lang="en-GB" sz="2400" dirty="0" smtClean="0"/>
              <a:t>.</a:t>
            </a:r>
          </a:p>
          <a:p>
            <a:r>
              <a:rPr lang="en-GB" sz="2400" dirty="0" smtClean="0"/>
              <a:t> </a:t>
            </a:r>
            <a:r>
              <a:rPr lang="en-GB" sz="2400" dirty="0"/>
              <a:t>High fluctuation in day and night temperature badly influences the growth and production of plants.</a:t>
            </a:r>
          </a:p>
        </p:txBody>
      </p:sp>
    </p:spTree>
    <p:extLst>
      <p:ext uri="{BB962C8B-B14F-4D97-AF65-F5344CB8AC3E}">
        <p14:creationId xmlns:p14="http://schemas.microsoft.com/office/powerpoint/2010/main" val="1838881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Humidity</a:t>
            </a:r>
            <a:endParaRPr lang="en-GB" dirty="0"/>
          </a:p>
        </p:txBody>
      </p:sp>
      <p:sp>
        <p:nvSpPr>
          <p:cNvPr id="3" name="Content Placeholder 2"/>
          <p:cNvSpPr>
            <a:spLocks noGrp="1"/>
          </p:cNvSpPr>
          <p:nvPr>
            <p:ph idx="1"/>
          </p:nvPr>
        </p:nvSpPr>
        <p:spPr>
          <a:xfrm>
            <a:off x="347730" y="2160589"/>
            <a:ext cx="9684912" cy="4278848"/>
          </a:xfrm>
        </p:spPr>
        <p:txBody>
          <a:bodyPr>
            <a:normAutofit fontScale="25000" lnSpcReduction="20000"/>
          </a:bodyPr>
          <a:lstStyle/>
          <a:p>
            <a:r>
              <a:rPr lang="en-GB" dirty="0" smtClean="0"/>
              <a:t>: </a:t>
            </a:r>
            <a:r>
              <a:rPr lang="en-GB" sz="5900" dirty="0"/>
              <a:t>It is a crucial component of climate affecting growth and production of crop. </a:t>
            </a:r>
            <a:endParaRPr lang="en-GB" sz="5900" dirty="0" smtClean="0"/>
          </a:p>
          <a:p>
            <a:r>
              <a:rPr lang="en-GB" sz="5900" dirty="0" smtClean="0"/>
              <a:t>Humidity </a:t>
            </a:r>
            <a:r>
              <a:rPr lang="en-GB" sz="5900" dirty="0"/>
              <a:t>is essential for growth of the plants and qualitative development of the fruits. The </a:t>
            </a:r>
            <a:r>
              <a:rPr lang="en-GB" sz="5900" dirty="0" err="1"/>
              <a:t>kharief</a:t>
            </a:r>
            <a:r>
              <a:rPr lang="en-GB" sz="5900" dirty="0"/>
              <a:t> plants and vegetables grow fast with abundant humidity during monsoon season</a:t>
            </a:r>
            <a:r>
              <a:rPr lang="en-GB" sz="5900" dirty="0" smtClean="0"/>
              <a:t>.</a:t>
            </a:r>
          </a:p>
          <a:p>
            <a:r>
              <a:rPr lang="en-GB" sz="5900" dirty="0" smtClean="0"/>
              <a:t> </a:t>
            </a:r>
            <a:r>
              <a:rPr lang="en-GB" sz="5900" dirty="0"/>
              <a:t>The colour, TSS (total soluble solids), sugar and acid blend is bettering in dry atmosphere having very little humidity</a:t>
            </a:r>
            <a:r>
              <a:rPr lang="en-GB" sz="5900" dirty="0" smtClean="0"/>
              <a:t>.</a:t>
            </a:r>
          </a:p>
          <a:p>
            <a:r>
              <a:rPr lang="en-GB" sz="5900" dirty="0" smtClean="0"/>
              <a:t> </a:t>
            </a:r>
            <a:r>
              <a:rPr lang="en-GB" sz="5900" dirty="0"/>
              <a:t>The oranges grown under high humidity have thin rind and more juice. </a:t>
            </a:r>
            <a:endParaRPr lang="en-GB" sz="5900" dirty="0" smtClean="0"/>
          </a:p>
          <a:p>
            <a:r>
              <a:rPr lang="en-GB" sz="5900" dirty="0" smtClean="0"/>
              <a:t>Low </a:t>
            </a:r>
            <a:r>
              <a:rPr lang="en-GB" sz="5900" dirty="0"/>
              <a:t>humidity favours better colour development in oranges. High humidity favours resurgence of diseases and pets also</a:t>
            </a:r>
            <a:r>
              <a:rPr lang="en-GB" sz="5900" dirty="0" smtClean="0"/>
              <a:t>.</a:t>
            </a:r>
          </a:p>
          <a:p>
            <a:r>
              <a:rPr lang="en-GB" sz="5900" dirty="0" smtClean="0"/>
              <a:t> </a:t>
            </a:r>
            <a:r>
              <a:rPr lang="en-GB" sz="5900" dirty="0"/>
              <a:t>High humidity during March causes powdery mildew disease in mango. Fruit fly incidence is more in mango if there is high humidity in atmosphere at the time of fruit ripening. </a:t>
            </a:r>
            <a:endParaRPr lang="en-GB" sz="5900" dirty="0" smtClean="0"/>
          </a:p>
          <a:p>
            <a:r>
              <a:rPr lang="en-GB" sz="5900" dirty="0" smtClean="0"/>
              <a:t>Fluctuation </a:t>
            </a:r>
            <a:r>
              <a:rPr lang="en-GB" sz="5900" dirty="0"/>
              <a:t>in atmosphere humidity is the main attribute behind cracking of fruits. </a:t>
            </a:r>
            <a:endParaRPr lang="en-GB" sz="5900" dirty="0" smtClean="0"/>
          </a:p>
          <a:p>
            <a:r>
              <a:rPr lang="en-GB" sz="5900" dirty="0" smtClean="0"/>
              <a:t>Under </a:t>
            </a:r>
            <a:r>
              <a:rPr lang="en-GB" sz="5900" dirty="0"/>
              <a:t>less humid conditions the fruit skin is smooth, thin and shiny and it is important where the fruit skin is edible like Guava, </a:t>
            </a:r>
            <a:r>
              <a:rPr lang="en-GB" sz="5900" dirty="0" err="1"/>
              <a:t>ber</a:t>
            </a:r>
            <a:r>
              <a:rPr lang="en-GB" sz="5900" dirty="0"/>
              <a:t>, apple etc</a:t>
            </a:r>
            <a:r>
              <a:rPr lang="en-GB" dirty="0"/>
              <a:t>. </a:t>
            </a:r>
          </a:p>
        </p:txBody>
      </p:sp>
    </p:spTree>
    <p:extLst>
      <p:ext uri="{BB962C8B-B14F-4D97-AF65-F5344CB8AC3E}">
        <p14:creationId xmlns:p14="http://schemas.microsoft.com/office/powerpoint/2010/main" val="593258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Wind</a:t>
            </a:r>
            <a:r>
              <a:rPr lang="en-GB" dirty="0"/>
              <a:t>:</a:t>
            </a:r>
          </a:p>
        </p:txBody>
      </p:sp>
      <p:sp>
        <p:nvSpPr>
          <p:cNvPr id="3" name="Content Placeholder 2"/>
          <p:cNvSpPr>
            <a:spLocks noGrp="1"/>
          </p:cNvSpPr>
          <p:nvPr>
            <p:ph idx="1"/>
          </p:nvPr>
        </p:nvSpPr>
        <p:spPr>
          <a:xfrm>
            <a:off x="334851" y="1429555"/>
            <a:ext cx="11590986" cy="4611807"/>
          </a:xfrm>
        </p:spPr>
        <p:txBody>
          <a:bodyPr>
            <a:noAutofit/>
          </a:bodyPr>
          <a:lstStyle/>
          <a:p>
            <a:r>
              <a:rPr lang="en-GB" sz="2800" dirty="0" smtClean="0"/>
              <a:t>High </a:t>
            </a:r>
            <a:r>
              <a:rPr lang="en-GB" sz="2800" dirty="0"/>
              <a:t>velocity and hot winds cause heavy damage to fruit trees. They cause breakage of limbs of fruit trees</a:t>
            </a:r>
            <a:r>
              <a:rPr lang="en-GB" sz="2800" dirty="0" smtClean="0"/>
              <a:t>.</a:t>
            </a:r>
          </a:p>
          <a:p>
            <a:r>
              <a:rPr lang="en-GB" sz="2800" dirty="0" smtClean="0"/>
              <a:t> </a:t>
            </a:r>
            <a:r>
              <a:rPr lang="en-GB" sz="2800" dirty="0"/>
              <a:t>High velocity winds also cause shedding of flowers and dropping of fruits. </a:t>
            </a:r>
            <a:endParaRPr lang="en-GB" sz="2800" dirty="0" smtClean="0"/>
          </a:p>
          <a:p>
            <a:r>
              <a:rPr lang="en-GB" sz="2800" dirty="0" smtClean="0"/>
              <a:t>Dry </a:t>
            </a:r>
            <a:r>
              <a:rPr lang="en-GB" sz="2800" dirty="0"/>
              <a:t>winds bring scorching and </a:t>
            </a:r>
            <a:r>
              <a:rPr lang="en-GB" sz="2800" dirty="0" err="1"/>
              <a:t>torning</a:t>
            </a:r>
            <a:r>
              <a:rPr lang="en-GB" sz="2800" dirty="0"/>
              <a:t> impact on the leaves of banana</a:t>
            </a:r>
            <a:r>
              <a:rPr lang="en-GB" sz="2800" dirty="0" smtClean="0"/>
              <a:t>.</a:t>
            </a:r>
          </a:p>
          <a:p>
            <a:r>
              <a:rPr lang="en-GB" sz="2800" dirty="0" smtClean="0"/>
              <a:t> </a:t>
            </a:r>
            <a:r>
              <a:rPr lang="en-GB" sz="2800" dirty="0"/>
              <a:t>The increasing wind velocity retards the activity of pollinators. </a:t>
            </a:r>
            <a:endParaRPr lang="en-GB" sz="2800" dirty="0" smtClean="0"/>
          </a:p>
          <a:p>
            <a:r>
              <a:rPr lang="en-GB" sz="2800" dirty="0" smtClean="0"/>
              <a:t>Bee </a:t>
            </a:r>
            <a:r>
              <a:rPr lang="en-GB" sz="2800" dirty="0"/>
              <a:t>activity is maximum when wind is still, gets little reduced when wind is 2-3 km per hour, gets greatly reduced when wind velocity is 25 km per hour and their activity is altogether ceased when the wind velocity is 40 km per </a:t>
            </a:r>
            <a:r>
              <a:rPr lang="en-GB" sz="2800" dirty="0" err="1"/>
              <a:t>hour.In</a:t>
            </a:r>
            <a:r>
              <a:rPr lang="en-GB" sz="2800" dirty="0"/>
              <a:t> wind storm, spray of pesticide and other chemicals become difficult</a:t>
            </a:r>
          </a:p>
        </p:txBody>
      </p:sp>
    </p:spTree>
    <p:extLst>
      <p:ext uri="{BB962C8B-B14F-4D97-AF65-F5344CB8AC3E}">
        <p14:creationId xmlns:p14="http://schemas.microsoft.com/office/powerpoint/2010/main" val="969784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Rainfall</a:t>
            </a:r>
            <a:r>
              <a:rPr lang="en-GB" dirty="0"/>
              <a:t>:</a:t>
            </a:r>
          </a:p>
        </p:txBody>
      </p:sp>
      <p:sp>
        <p:nvSpPr>
          <p:cNvPr id="3" name="Content Placeholder 2"/>
          <p:cNvSpPr>
            <a:spLocks noGrp="1"/>
          </p:cNvSpPr>
          <p:nvPr>
            <p:ph idx="1"/>
          </p:nvPr>
        </p:nvSpPr>
        <p:spPr>
          <a:xfrm>
            <a:off x="283335" y="1481070"/>
            <a:ext cx="11908665" cy="5125791"/>
          </a:xfrm>
        </p:spPr>
        <p:txBody>
          <a:bodyPr>
            <a:noAutofit/>
          </a:bodyPr>
          <a:lstStyle/>
          <a:p>
            <a:r>
              <a:rPr lang="en-GB" sz="2000" dirty="0" smtClean="0"/>
              <a:t>The </a:t>
            </a:r>
            <a:r>
              <a:rPr lang="en-GB" sz="2000" dirty="0"/>
              <a:t>amount and distribution of rainfall is important factors in growth and development of crop. </a:t>
            </a:r>
            <a:endParaRPr lang="en-GB" sz="2000" dirty="0" smtClean="0"/>
          </a:p>
          <a:p>
            <a:r>
              <a:rPr lang="en-GB" sz="2000" dirty="0" smtClean="0"/>
              <a:t>Rain </a:t>
            </a:r>
            <a:r>
              <a:rPr lang="en-GB" sz="2000" dirty="0"/>
              <a:t>at the time of flowering washes out pollen grains and greatly reduces the fruit set</a:t>
            </a:r>
            <a:r>
              <a:rPr lang="en-GB" sz="2000" dirty="0" smtClean="0"/>
              <a:t>.</a:t>
            </a:r>
          </a:p>
          <a:p>
            <a:r>
              <a:rPr lang="en-GB" sz="2000" dirty="0" smtClean="0"/>
              <a:t> </a:t>
            </a:r>
            <a:r>
              <a:rPr lang="en-GB" sz="2000" dirty="0"/>
              <a:t>A year of normal rainfall creates conducive condition and yields better growth and harvest of plant. </a:t>
            </a:r>
            <a:endParaRPr lang="en-GB" sz="2000" dirty="0" smtClean="0"/>
          </a:p>
          <a:p>
            <a:r>
              <a:rPr lang="en-GB" sz="2000" dirty="0" smtClean="0"/>
              <a:t>The </a:t>
            </a:r>
            <a:r>
              <a:rPr lang="en-GB" sz="2000" dirty="0"/>
              <a:t>fruits like guava, pomegranate, </a:t>
            </a:r>
            <a:r>
              <a:rPr lang="en-GB" sz="2000" dirty="0" err="1"/>
              <a:t>ber</a:t>
            </a:r>
            <a:r>
              <a:rPr lang="en-GB" sz="2000" dirty="0"/>
              <a:t> and </a:t>
            </a:r>
            <a:r>
              <a:rPr lang="en-GB" sz="2000" dirty="0" err="1"/>
              <a:t>sapota</a:t>
            </a:r>
            <a:r>
              <a:rPr lang="en-GB" sz="2000" dirty="0"/>
              <a:t> in which flowering synchronizes to rainy season, normal rainfall brings bumper harvest. Water is required at different stages of plant growth. Water shortage at the time of early growth, bud differentiation, blossoming, and fruit set and development results in undesirable effect</a:t>
            </a:r>
            <a:r>
              <a:rPr lang="en-GB" sz="2000" dirty="0" smtClean="0"/>
              <a:t>.</a:t>
            </a:r>
          </a:p>
          <a:p>
            <a:r>
              <a:rPr lang="en-GB" sz="2000" dirty="0" smtClean="0"/>
              <a:t> </a:t>
            </a:r>
            <a:r>
              <a:rPr lang="en-GB" sz="2000" dirty="0"/>
              <a:t>Rains before harvesting cause softening of fruits in banana and date palm and induce infection of fruit fly in guava and peaches</a:t>
            </a:r>
            <a:r>
              <a:rPr lang="en-GB" sz="2000" dirty="0" smtClean="0"/>
              <a:t>.</a:t>
            </a:r>
          </a:p>
          <a:p>
            <a:r>
              <a:rPr lang="en-GB" sz="2000" dirty="0" smtClean="0"/>
              <a:t> </a:t>
            </a:r>
            <a:r>
              <a:rPr lang="en-GB" sz="2000" dirty="0"/>
              <a:t>It is generally observed that fruits are more juicy where they mature during rainy season due to high atmospheric humidity. Fruits that mature during rainy season contain less sugar and more acid than fruits maturing during dry season. </a:t>
            </a:r>
            <a:endParaRPr lang="en-GB" sz="2000" dirty="0" smtClean="0"/>
          </a:p>
          <a:p>
            <a:r>
              <a:rPr lang="en-GB" sz="2000" dirty="0" smtClean="0"/>
              <a:t>Keeping </a:t>
            </a:r>
            <a:r>
              <a:rPr lang="en-GB" sz="2000" dirty="0"/>
              <a:t>quality of fruits and vegetables developing under high atmospheric conditions may not be good.</a:t>
            </a:r>
          </a:p>
        </p:txBody>
      </p:sp>
    </p:spTree>
    <p:extLst>
      <p:ext uri="{BB962C8B-B14F-4D97-AF65-F5344CB8AC3E}">
        <p14:creationId xmlns:p14="http://schemas.microsoft.com/office/powerpoint/2010/main" val="4170767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r>
              <a:rPr lang="en-GB" dirty="0"/>
              <a:t>Propagation</a:t>
            </a:r>
          </a:p>
        </p:txBody>
      </p:sp>
      <p:sp>
        <p:nvSpPr>
          <p:cNvPr id="3" name="Content Placeholder 2"/>
          <p:cNvSpPr>
            <a:spLocks noGrp="1"/>
          </p:cNvSpPr>
          <p:nvPr>
            <p:ph idx="1"/>
          </p:nvPr>
        </p:nvSpPr>
        <p:spPr>
          <a:xfrm>
            <a:off x="677334" y="2160589"/>
            <a:ext cx="8596668" cy="4369000"/>
          </a:xfrm>
        </p:spPr>
        <p:txBody>
          <a:bodyPr>
            <a:noAutofit/>
          </a:bodyPr>
          <a:lstStyle/>
          <a:p>
            <a:pPr algn="just"/>
            <a:r>
              <a:rPr lang="en-GB" sz="2800" dirty="0"/>
              <a:t>Plant propagation refers to the multiplication of an individual plant or group of plants, which have specific value to mankind</a:t>
            </a:r>
            <a:r>
              <a:rPr lang="en-GB" sz="2800" dirty="0" smtClean="0"/>
              <a:t>.</a:t>
            </a:r>
          </a:p>
          <a:p>
            <a:pPr algn="just"/>
            <a:r>
              <a:rPr lang="en-GB" sz="2800" dirty="0" smtClean="0"/>
              <a:t> </a:t>
            </a:r>
            <a:r>
              <a:rPr lang="en-GB" sz="2800" dirty="0"/>
              <a:t>Perpetuation of plants is called propagation. </a:t>
            </a:r>
            <a:endParaRPr lang="en-GB" sz="2800" dirty="0" smtClean="0"/>
          </a:p>
          <a:p>
            <a:pPr algn="just"/>
            <a:r>
              <a:rPr lang="en-GB" sz="2800" dirty="0" smtClean="0"/>
              <a:t>It </a:t>
            </a:r>
            <a:r>
              <a:rPr lang="en-GB" sz="2800" dirty="0"/>
              <a:t>involves multiplication of one plant into several plants –development of new individuals. </a:t>
            </a:r>
            <a:endParaRPr lang="en-GB" sz="2800" dirty="0" smtClean="0"/>
          </a:p>
          <a:p>
            <a:pPr algn="just"/>
            <a:r>
              <a:rPr lang="en-GB" sz="2800" dirty="0" smtClean="0"/>
              <a:t>New </a:t>
            </a:r>
            <a:r>
              <a:rPr lang="en-GB" sz="2800" dirty="0"/>
              <a:t>plants or new individuals are required for establishing new plantings / new gardens/ new orchards.</a:t>
            </a:r>
          </a:p>
        </p:txBody>
      </p:sp>
    </p:spTree>
    <p:extLst>
      <p:ext uri="{BB962C8B-B14F-4D97-AF65-F5344CB8AC3E}">
        <p14:creationId xmlns:p14="http://schemas.microsoft.com/office/powerpoint/2010/main" val="3511187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Methods of propagation</a:t>
            </a:r>
            <a:r>
              <a:rPr lang="en-GB" dirty="0" smtClean="0"/>
              <a:t>:</a:t>
            </a:r>
            <a:br>
              <a:rPr lang="en-GB" dirty="0" smtClean="0"/>
            </a:br>
            <a:r>
              <a:rPr lang="en-GB" dirty="0" smtClean="0"/>
              <a:t> </a:t>
            </a:r>
            <a:endParaRPr lang="en-GB" dirty="0"/>
          </a:p>
        </p:txBody>
      </p:sp>
      <p:sp>
        <p:nvSpPr>
          <p:cNvPr id="3" name="Content Placeholder 2"/>
          <p:cNvSpPr>
            <a:spLocks noGrp="1"/>
          </p:cNvSpPr>
          <p:nvPr>
            <p:ph idx="1"/>
          </p:nvPr>
        </p:nvSpPr>
        <p:spPr/>
        <p:txBody>
          <a:bodyPr>
            <a:normAutofit/>
          </a:bodyPr>
          <a:lstStyle/>
          <a:p>
            <a:r>
              <a:rPr lang="en-GB" sz="5400" dirty="0"/>
              <a:t>Broadly grouped in to two</a:t>
            </a:r>
            <a:r>
              <a:rPr lang="en-GB" sz="5400" dirty="0" smtClean="0"/>
              <a:t>.</a:t>
            </a:r>
          </a:p>
          <a:p>
            <a:r>
              <a:rPr lang="en-GB" sz="5400" dirty="0" smtClean="0"/>
              <a:t> </a:t>
            </a:r>
            <a:r>
              <a:rPr lang="en-GB" sz="5400" dirty="0"/>
              <a:t>(a) Sexual </a:t>
            </a:r>
            <a:endParaRPr lang="en-GB" sz="5400" dirty="0" smtClean="0"/>
          </a:p>
          <a:p>
            <a:r>
              <a:rPr lang="en-GB" sz="5400" dirty="0" smtClean="0"/>
              <a:t> </a:t>
            </a:r>
            <a:r>
              <a:rPr lang="en-GB" sz="5400" dirty="0"/>
              <a:t>(b) asexual.</a:t>
            </a:r>
          </a:p>
        </p:txBody>
      </p:sp>
    </p:spTree>
    <p:extLst>
      <p:ext uri="{BB962C8B-B14F-4D97-AF65-F5344CB8AC3E}">
        <p14:creationId xmlns:p14="http://schemas.microsoft.com/office/powerpoint/2010/main" val="18073405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Sexual (Seed) Propagation</a:t>
            </a:r>
          </a:p>
        </p:txBody>
      </p:sp>
      <p:sp>
        <p:nvSpPr>
          <p:cNvPr id="3" name="Content Placeholder 2"/>
          <p:cNvSpPr>
            <a:spLocks noGrp="1"/>
          </p:cNvSpPr>
          <p:nvPr>
            <p:ph idx="1"/>
          </p:nvPr>
        </p:nvSpPr>
        <p:spPr>
          <a:xfrm>
            <a:off x="283335" y="1687133"/>
            <a:ext cx="9684913" cy="4405745"/>
          </a:xfrm>
        </p:spPr>
        <p:txBody>
          <a:bodyPr>
            <a:noAutofit/>
          </a:bodyPr>
          <a:lstStyle/>
          <a:p>
            <a:r>
              <a:rPr lang="en-GB" dirty="0" smtClean="0"/>
              <a:t>It </a:t>
            </a:r>
            <a:r>
              <a:rPr lang="en-GB" dirty="0"/>
              <a:t>refers to multiplication of plants by seed. In sexual process male and female gametes are fused to produce seed. Meiosis division takes place in course of fusion and the chromosome numbers, as in parents is reduced to half, which after fertilization becomes normal. </a:t>
            </a:r>
            <a:endParaRPr lang="en-GB" dirty="0" smtClean="0"/>
          </a:p>
          <a:p>
            <a:r>
              <a:rPr lang="en-GB" dirty="0" smtClean="0">
                <a:solidFill>
                  <a:schemeClr val="accent2"/>
                </a:solidFill>
              </a:rPr>
              <a:t>In </a:t>
            </a:r>
            <a:r>
              <a:rPr lang="en-GB" dirty="0">
                <a:solidFill>
                  <a:schemeClr val="accent2"/>
                </a:solidFill>
              </a:rPr>
              <a:t>sexual propagation </a:t>
            </a:r>
            <a:r>
              <a:rPr lang="en-GB" dirty="0"/>
              <a:t>during meiosis segregation, </a:t>
            </a:r>
            <a:r>
              <a:rPr lang="en-GB" dirty="0" err="1"/>
              <a:t>reassortment</a:t>
            </a:r>
            <a:r>
              <a:rPr lang="en-GB" dirty="0"/>
              <a:t> or rearrangement of characters takes place. So, the plants thus produced may or may not be similar to their parents and the </a:t>
            </a:r>
            <a:r>
              <a:rPr lang="en-GB" dirty="0" err="1" smtClean="0"/>
              <a:t>propaga</a:t>
            </a:r>
            <a:r>
              <a:rPr lang="en-GB" dirty="0" err="1"/>
              <a:t>as</a:t>
            </a:r>
            <a:r>
              <a:rPr lang="en-GB" dirty="0"/>
              <a:t> seed propagation, since the propagation is through seed and also sexual propagation because sexes are involved Seed is the result of fusion of male and female </a:t>
            </a:r>
            <a:r>
              <a:rPr lang="en-GB" dirty="0" smtClean="0"/>
              <a:t>ted </a:t>
            </a:r>
            <a:r>
              <a:rPr lang="en-GB" dirty="0"/>
              <a:t>plants may also be different from each other. It is called </a:t>
            </a:r>
            <a:r>
              <a:rPr lang="en-GB" dirty="0" smtClean="0"/>
              <a:t>gametes.</a:t>
            </a:r>
          </a:p>
          <a:p>
            <a:r>
              <a:rPr lang="en-GB" dirty="0" smtClean="0">
                <a:solidFill>
                  <a:schemeClr val="accent2"/>
                </a:solidFill>
              </a:rPr>
              <a:t> </a:t>
            </a:r>
            <a:r>
              <a:rPr lang="en-GB" dirty="0">
                <a:solidFill>
                  <a:schemeClr val="accent2"/>
                </a:solidFill>
              </a:rPr>
              <a:t>Seeds </a:t>
            </a:r>
            <a:r>
              <a:rPr lang="en-GB" dirty="0"/>
              <a:t>are fertilized ovules, containing embryos resulting from the union of a male and a female gamete during fertilization</a:t>
            </a:r>
            <a:r>
              <a:rPr lang="en-GB" dirty="0" smtClean="0"/>
              <a:t>.</a:t>
            </a:r>
          </a:p>
          <a:p>
            <a:r>
              <a:rPr lang="en-GB" dirty="0" smtClean="0">
                <a:solidFill>
                  <a:schemeClr val="accent2"/>
                </a:solidFill>
              </a:rPr>
              <a:t> </a:t>
            </a:r>
            <a:r>
              <a:rPr lang="en-GB" dirty="0">
                <a:solidFill>
                  <a:schemeClr val="accent2"/>
                </a:solidFill>
              </a:rPr>
              <a:t>The embryo </a:t>
            </a:r>
            <a:r>
              <a:rPr lang="en-GB" dirty="0"/>
              <a:t>in the seed gives rise to a new plant on germination. </a:t>
            </a:r>
            <a:endParaRPr lang="en-GB" dirty="0" smtClean="0"/>
          </a:p>
          <a:p>
            <a:r>
              <a:rPr lang="en-GB" dirty="0" smtClean="0">
                <a:solidFill>
                  <a:schemeClr val="accent2"/>
                </a:solidFill>
              </a:rPr>
              <a:t>Plants</a:t>
            </a:r>
            <a:r>
              <a:rPr lang="en-GB" dirty="0" smtClean="0"/>
              <a:t> </a:t>
            </a:r>
            <a:r>
              <a:rPr lang="en-GB" dirty="0"/>
              <a:t>that are produced from seeds are called seedlings. </a:t>
            </a:r>
          </a:p>
        </p:txBody>
      </p:sp>
    </p:spTree>
    <p:extLst>
      <p:ext uri="{BB962C8B-B14F-4D97-AF65-F5344CB8AC3E}">
        <p14:creationId xmlns:p14="http://schemas.microsoft.com/office/powerpoint/2010/main" val="2932961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Advantages of Seed propagation</a:t>
            </a:r>
          </a:p>
        </p:txBody>
      </p:sp>
      <p:sp>
        <p:nvSpPr>
          <p:cNvPr id="3" name="Content Placeholder 2"/>
          <p:cNvSpPr>
            <a:spLocks noGrp="1"/>
          </p:cNvSpPr>
          <p:nvPr>
            <p:ph idx="1"/>
          </p:nvPr>
        </p:nvSpPr>
        <p:spPr>
          <a:xfrm>
            <a:off x="1" y="1635617"/>
            <a:ext cx="12015988" cy="5222383"/>
          </a:xfrm>
        </p:spPr>
        <p:txBody>
          <a:bodyPr>
            <a:normAutofit fontScale="55000" lnSpcReduction="20000"/>
          </a:bodyPr>
          <a:lstStyle/>
          <a:p>
            <a:pPr marL="0" indent="0">
              <a:buNone/>
            </a:pPr>
            <a:r>
              <a:rPr lang="en-GB" sz="3200" dirty="0" smtClean="0"/>
              <a:t>1</a:t>
            </a:r>
            <a:r>
              <a:rPr lang="en-GB" sz="3200" dirty="0"/>
              <a:t>) Seedling trees generally live longer, bear more heavily and are hardier than </a:t>
            </a:r>
            <a:r>
              <a:rPr lang="en-GB" sz="3200" dirty="0" err="1"/>
              <a:t>vegetatively</a:t>
            </a:r>
            <a:r>
              <a:rPr lang="en-GB" sz="3200" dirty="0"/>
              <a:t> propagated trees. </a:t>
            </a:r>
            <a:endParaRPr lang="en-GB" sz="3200" dirty="0" smtClean="0"/>
          </a:p>
          <a:p>
            <a:pPr marL="0" indent="0">
              <a:buNone/>
            </a:pPr>
            <a:r>
              <a:rPr lang="en-GB" sz="3200" dirty="0" smtClean="0"/>
              <a:t>2</a:t>
            </a:r>
            <a:r>
              <a:rPr lang="en-GB" sz="3200" dirty="0"/>
              <a:t>) Seedlings are comparatively cheap, and can be more easily raised than </a:t>
            </a:r>
            <a:r>
              <a:rPr lang="en-GB" sz="3200" dirty="0" err="1"/>
              <a:t>vegetatively</a:t>
            </a:r>
            <a:r>
              <a:rPr lang="en-GB" sz="3200" dirty="0"/>
              <a:t> propagated materials. </a:t>
            </a:r>
            <a:endParaRPr lang="en-GB" sz="3200" dirty="0" smtClean="0"/>
          </a:p>
          <a:p>
            <a:pPr marL="0" indent="0">
              <a:buNone/>
            </a:pPr>
            <a:r>
              <a:rPr lang="en-GB" sz="3200" dirty="0" smtClean="0"/>
              <a:t>3</a:t>
            </a:r>
            <a:r>
              <a:rPr lang="en-GB" sz="3200" dirty="0"/>
              <a:t>) Plants which are difficult to propagate, e.g., papaya and </a:t>
            </a:r>
            <a:r>
              <a:rPr lang="en-GB" sz="3200" dirty="0" err="1"/>
              <a:t>phalsa</a:t>
            </a:r>
            <a:r>
              <a:rPr lang="en-GB" sz="3200" dirty="0"/>
              <a:t> by vegetative method can only be propagated by seed. </a:t>
            </a:r>
            <a:endParaRPr lang="en-GB" sz="3200" dirty="0" smtClean="0"/>
          </a:p>
          <a:p>
            <a:pPr marL="0" indent="0">
              <a:buNone/>
            </a:pPr>
            <a:r>
              <a:rPr lang="en-GB" sz="3200" dirty="0" smtClean="0"/>
              <a:t>4</a:t>
            </a:r>
            <a:r>
              <a:rPr lang="en-GB" sz="3200" dirty="0"/>
              <a:t>) In breeding for evolution of new varieties, the hybrids are first raised from the seed and it is, therefore, essential to employ this method in such cases</a:t>
            </a:r>
            <a:r>
              <a:rPr lang="en-GB" sz="3200" dirty="0" smtClean="0"/>
              <a:t>.</a:t>
            </a:r>
          </a:p>
          <a:p>
            <a:pPr marL="0" indent="0">
              <a:buNone/>
            </a:pPr>
            <a:r>
              <a:rPr lang="en-GB" sz="3200" dirty="0" smtClean="0"/>
              <a:t> </a:t>
            </a:r>
            <a:r>
              <a:rPr lang="en-GB" sz="3200" dirty="0"/>
              <a:t>5) Seed propagation, some times results in the production of Chance seedlings with superior characteristics, which may be of great benefit to the horticulture industry</a:t>
            </a:r>
            <a:r>
              <a:rPr lang="en-GB" sz="3200" dirty="0" smtClean="0"/>
              <a:t>.</a:t>
            </a:r>
          </a:p>
          <a:p>
            <a:pPr marL="0" indent="0">
              <a:buNone/>
            </a:pPr>
            <a:r>
              <a:rPr lang="en-GB" sz="3200" dirty="0" smtClean="0"/>
              <a:t> </a:t>
            </a:r>
            <a:r>
              <a:rPr lang="en-GB" sz="3200" dirty="0"/>
              <a:t>6) Rootstocks, on which desirable scion variety is budded or grafted, are usually raised from seeds. 40 </a:t>
            </a:r>
            <a:endParaRPr lang="en-GB" sz="3200" dirty="0" smtClean="0"/>
          </a:p>
          <a:p>
            <a:pPr marL="0" indent="0">
              <a:buNone/>
            </a:pPr>
            <a:r>
              <a:rPr lang="en-GB" sz="3200" dirty="0" smtClean="0"/>
              <a:t>7</a:t>
            </a:r>
            <a:r>
              <a:rPr lang="en-GB" sz="3200" dirty="0"/>
              <a:t>) Seeds of some fruits like citrus and mango varieties are capable of giving out more than one seedling from one seed. They arise from the cells of the </a:t>
            </a:r>
            <a:r>
              <a:rPr lang="en-GB" sz="3200" dirty="0" err="1"/>
              <a:t>nucellus</a:t>
            </a:r>
            <a:r>
              <a:rPr lang="en-GB" sz="3200" dirty="0"/>
              <a:t> and are called </a:t>
            </a:r>
            <a:r>
              <a:rPr lang="en-GB" sz="3200" dirty="0" err="1"/>
              <a:t>poyembyonic.The</a:t>
            </a:r>
            <a:r>
              <a:rPr lang="en-GB" sz="3200" dirty="0"/>
              <a:t> </a:t>
            </a:r>
            <a:r>
              <a:rPr lang="en-GB" sz="3200" dirty="0" err="1"/>
              <a:t>nucellar</a:t>
            </a:r>
            <a:r>
              <a:rPr lang="en-GB" sz="3200" dirty="0"/>
              <a:t> seedlings can be utilized for raising uniform plants, if they can be carefully detected at the nursery stage. </a:t>
            </a:r>
            <a:endParaRPr lang="en-GB" sz="3200" dirty="0" smtClean="0"/>
          </a:p>
          <a:p>
            <a:pPr marL="0" indent="0">
              <a:buNone/>
            </a:pPr>
            <a:r>
              <a:rPr lang="en-GB" sz="3200" dirty="0"/>
              <a:t>8</a:t>
            </a:r>
            <a:r>
              <a:rPr lang="en-GB" sz="3200" dirty="0" smtClean="0"/>
              <a:t>) </a:t>
            </a:r>
            <a:r>
              <a:rPr lang="en-GB" sz="3200" dirty="0"/>
              <a:t>Since most virus diseases are usually not transmitted through seed propagation. Hence, it is useful in producing virus free plants. </a:t>
            </a:r>
            <a:endParaRPr lang="en-GB" sz="3200" dirty="0" smtClean="0"/>
          </a:p>
          <a:p>
            <a:pPr marL="0" indent="0">
              <a:buNone/>
            </a:pPr>
            <a:r>
              <a:rPr lang="en-GB" sz="3200" dirty="0" smtClean="0"/>
              <a:t>9</a:t>
            </a:r>
            <a:r>
              <a:rPr lang="en-GB" sz="3200" dirty="0"/>
              <a:t>) Seeds also offer a convenient method for storing plants for a long time. Seeds when kept properly may remain viable for very long </a:t>
            </a:r>
            <a:r>
              <a:rPr lang="en-GB" sz="3200" dirty="0" err="1"/>
              <a:t>periods.Eg</a:t>
            </a:r>
            <a:r>
              <a:rPr lang="en-GB" sz="3200" dirty="0"/>
              <a:t>. Indian lotus remains viable for over 1000 years</a:t>
            </a:r>
            <a:r>
              <a:rPr lang="en-GB" dirty="0"/>
              <a:t>.</a:t>
            </a:r>
          </a:p>
        </p:txBody>
      </p:sp>
    </p:spTree>
    <p:extLst>
      <p:ext uri="{BB962C8B-B14F-4D97-AF65-F5344CB8AC3E}">
        <p14:creationId xmlns:p14="http://schemas.microsoft.com/office/powerpoint/2010/main" val="2416981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Disadvantages of seed propagation</a:t>
            </a:r>
          </a:p>
        </p:txBody>
      </p:sp>
      <p:sp>
        <p:nvSpPr>
          <p:cNvPr id="3" name="Content Placeholder 2"/>
          <p:cNvSpPr>
            <a:spLocks noGrp="1"/>
          </p:cNvSpPr>
          <p:nvPr>
            <p:ph idx="1"/>
          </p:nvPr>
        </p:nvSpPr>
        <p:spPr>
          <a:xfrm>
            <a:off x="677333" y="1622739"/>
            <a:ext cx="10759105" cy="5138670"/>
          </a:xfrm>
        </p:spPr>
        <p:txBody>
          <a:bodyPr>
            <a:normAutofit/>
          </a:bodyPr>
          <a:lstStyle/>
          <a:p>
            <a:pPr>
              <a:buAutoNum type="arabicParenR"/>
            </a:pPr>
            <a:r>
              <a:rPr lang="en-GB" dirty="0" smtClean="0"/>
              <a:t>Owing </a:t>
            </a:r>
            <a:r>
              <a:rPr lang="en-GB" dirty="0"/>
              <a:t>to genetic segregation in heterozygous plants, seedling trees are not uniform in their growth, yielding capacity and fruit quality compared with asexually propagated plants. Seedling trees are not usually true to type and show variation</a:t>
            </a:r>
            <a:r>
              <a:rPr lang="en-GB" dirty="0" smtClean="0"/>
              <a:t>.</a:t>
            </a:r>
          </a:p>
          <a:p>
            <a:pPr>
              <a:buAutoNum type="arabicParenR"/>
            </a:pPr>
            <a:r>
              <a:rPr lang="en-GB" dirty="0" smtClean="0"/>
              <a:t>  </a:t>
            </a:r>
            <a:r>
              <a:rPr lang="en-GB" dirty="0"/>
              <a:t>Seedling trees take more time to come to bearing than grafted plants .For example mango seedlings take 8 -10 years to come to bearing ,compared with 3-4 years for grafted trees</a:t>
            </a:r>
            <a:r>
              <a:rPr lang="en-GB" dirty="0" smtClean="0"/>
              <a:t>.</a:t>
            </a:r>
          </a:p>
          <a:p>
            <a:pPr>
              <a:buAutoNum type="arabicParenR"/>
            </a:pPr>
            <a:r>
              <a:rPr lang="en-GB" dirty="0" smtClean="0"/>
              <a:t> Seedling </a:t>
            </a:r>
            <a:r>
              <a:rPr lang="en-GB" dirty="0"/>
              <a:t>trees, being very large, pose problems for efficient management of orchard trees, i.e., harvesting, pruning spraying etc. become more difficult and expensive</a:t>
            </a:r>
            <a:r>
              <a:rPr lang="en-GB" dirty="0" smtClean="0"/>
              <a:t>.</a:t>
            </a:r>
          </a:p>
          <a:p>
            <a:pPr>
              <a:buAutoNum type="arabicParenR"/>
            </a:pPr>
            <a:r>
              <a:rPr lang="en-GB" dirty="0" smtClean="0"/>
              <a:t>  </a:t>
            </a:r>
            <a:r>
              <a:rPr lang="en-GB" dirty="0"/>
              <a:t>It is not possible to derive the benefits of rootstocks, if the plant is not propagated </a:t>
            </a:r>
            <a:r>
              <a:rPr lang="en-GB" dirty="0" err="1"/>
              <a:t>vegetatively</a:t>
            </a:r>
            <a:r>
              <a:rPr lang="en-GB" dirty="0"/>
              <a:t> by means of grafting or budding. </a:t>
            </a:r>
            <a:endParaRPr lang="en-GB" dirty="0" smtClean="0"/>
          </a:p>
          <a:p>
            <a:pPr>
              <a:buAutoNum type="arabicParenR"/>
            </a:pPr>
            <a:r>
              <a:rPr lang="en-GB" dirty="0" smtClean="0"/>
              <a:t> </a:t>
            </a:r>
            <a:r>
              <a:rPr lang="en-GB" dirty="0"/>
              <a:t>Continuous seed propagation leads to inferiority in the progeny</a:t>
            </a:r>
            <a:r>
              <a:rPr lang="en-GB" dirty="0" smtClean="0"/>
              <a:t>.</a:t>
            </a:r>
          </a:p>
          <a:p>
            <a:pPr>
              <a:buAutoNum type="arabicParenR"/>
            </a:pPr>
            <a:r>
              <a:rPr lang="en-GB" dirty="0" smtClean="0"/>
              <a:t>  </a:t>
            </a:r>
            <a:r>
              <a:rPr lang="en-GB" dirty="0"/>
              <a:t>Sexually propagated plants have long juvenile (pre-bearing) period. </a:t>
            </a:r>
            <a:endParaRPr lang="en-GB" dirty="0" smtClean="0"/>
          </a:p>
          <a:p>
            <a:pPr>
              <a:buAutoNum type="arabicParenR"/>
            </a:pPr>
            <a:r>
              <a:rPr lang="en-GB" dirty="0" smtClean="0"/>
              <a:t> </a:t>
            </a:r>
            <a:r>
              <a:rPr lang="en-GB" dirty="0"/>
              <a:t>Choice or chance tress or hybrid trees can not be multiplied true to type because of segregation of characters</a:t>
            </a:r>
            <a:r>
              <a:rPr lang="en-GB" dirty="0" smtClean="0"/>
              <a:t>.</a:t>
            </a:r>
          </a:p>
          <a:p>
            <a:pPr>
              <a:buAutoNum type="arabicParenR"/>
            </a:pPr>
            <a:r>
              <a:rPr lang="en-GB" dirty="0" smtClean="0"/>
              <a:t> Seeds </a:t>
            </a:r>
            <a:r>
              <a:rPr lang="en-GB" dirty="0"/>
              <a:t>loose viability with in a short </a:t>
            </a:r>
            <a:r>
              <a:rPr lang="en-GB" dirty="0" err="1"/>
              <a:t>period.Eg.Citrus</a:t>
            </a:r>
            <a:r>
              <a:rPr lang="en-GB" dirty="0"/>
              <a:t>, mango, jack, papaya, </a:t>
            </a:r>
            <a:r>
              <a:rPr lang="en-GB" dirty="0" err="1"/>
              <a:t>jamun</a:t>
            </a:r>
            <a:r>
              <a:rPr lang="en-GB" dirty="0"/>
              <a:t> etc.</a:t>
            </a:r>
          </a:p>
        </p:txBody>
      </p:sp>
    </p:spTree>
    <p:extLst>
      <p:ext uri="{BB962C8B-B14F-4D97-AF65-F5344CB8AC3E}">
        <p14:creationId xmlns:p14="http://schemas.microsoft.com/office/powerpoint/2010/main" val="1405611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Braches of horticulture </a:t>
            </a:r>
            <a:endParaRPr lang="en-GB" dirty="0"/>
          </a:p>
        </p:txBody>
      </p:sp>
      <p:sp>
        <p:nvSpPr>
          <p:cNvPr id="3" name="Content Placeholder 2"/>
          <p:cNvSpPr>
            <a:spLocks noGrp="1"/>
          </p:cNvSpPr>
          <p:nvPr>
            <p:ph idx="1"/>
          </p:nvPr>
        </p:nvSpPr>
        <p:spPr>
          <a:xfrm>
            <a:off x="677333" y="2160590"/>
            <a:ext cx="9957841" cy="3297676"/>
          </a:xfrm>
        </p:spPr>
        <p:txBody>
          <a:bodyPr>
            <a:normAutofit/>
          </a:bodyPr>
          <a:lstStyle/>
          <a:p>
            <a:pPr marL="0" indent="0" algn="just">
              <a:buNone/>
            </a:pPr>
            <a:r>
              <a:rPr lang="en-GB" sz="3200" dirty="0">
                <a:solidFill>
                  <a:srgbClr val="FF0000"/>
                </a:solidFill>
              </a:rPr>
              <a:t>Pomology:</a:t>
            </a:r>
            <a:r>
              <a:rPr lang="en-GB" sz="3200" dirty="0"/>
              <a:t> It is derived from two words i.e. </a:t>
            </a:r>
            <a:r>
              <a:rPr lang="en-GB" sz="3200" dirty="0" err="1"/>
              <a:t>Pomum</a:t>
            </a:r>
            <a:r>
              <a:rPr lang="en-GB" sz="3200" dirty="0"/>
              <a:t> meaning fruit and Logos meaning discourse or study. Therefore, pomology is study or cultivation of fruit crops such as Mango, Litchi, </a:t>
            </a:r>
            <a:r>
              <a:rPr lang="en-GB" sz="3200" dirty="0" smtClean="0"/>
              <a:t>Citrus, </a:t>
            </a:r>
            <a:r>
              <a:rPr lang="en-GB" sz="3200" dirty="0"/>
              <a:t>Guava, Grape, Banana, Pineapple, Apple, Pear, </a:t>
            </a:r>
            <a:r>
              <a:rPr lang="en-GB" sz="3200" dirty="0" smtClean="0"/>
              <a:t> </a:t>
            </a:r>
            <a:r>
              <a:rPr lang="en-GB" sz="3200" dirty="0"/>
              <a:t>and </a:t>
            </a:r>
            <a:r>
              <a:rPr lang="en-GB" sz="3200" dirty="0" smtClean="0"/>
              <a:t>many more.</a:t>
            </a:r>
            <a:endParaRPr lang="en-GB" sz="3200" dirty="0"/>
          </a:p>
        </p:txBody>
      </p:sp>
    </p:spTree>
    <p:extLst>
      <p:ext uri="{BB962C8B-B14F-4D97-AF65-F5344CB8AC3E}">
        <p14:creationId xmlns:p14="http://schemas.microsoft.com/office/powerpoint/2010/main" val="29381588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Asexual </a:t>
            </a:r>
            <a:r>
              <a:rPr lang="en-GB" dirty="0"/>
              <a:t>propagation</a:t>
            </a:r>
          </a:p>
        </p:txBody>
      </p:sp>
      <p:sp>
        <p:nvSpPr>
          <p:cNvPr id="3" name="Content Placeholder 2"/>
          <p:cNvSpPr>
            <a:spLocks noGrp="1"/>
          </p:cNvSpPr>
          <p:nvPr>
            <p:ph idx="1"/>
          </p:nvPr>
        </p:nvSpPr>
        <p:spPr>
          <a:xfrm>
            <a:off x="677333" y="2160589"/>
            <a:ext cx="10900773" cy="4394757"/>
          </a:xfrm>
        </p:spPr>
        <p:txBody>
          <a:bodyPr>
            <a:noAutofit/>
          </a:bodyPr>
          <a:lstStyle/>
          <a:p>
            <a:r>
              <a:rPr lang="en-GB" sz="2400" dirty="0" smtClean="0"/>
              <a:t>It </a:t>
            </a:r>
            <a:r>
              <a:rPr lang="en-GB" sz="2400" dirty="0"/>
              <a:t>is called with different names </a:t>
            </a:r>
            <a:r>
              <a:rPr lang="en-GB" sz="2400" dirty="0" smtClean="0"/>
              <a:t>– </a:t>
            </a:r>
          </a:p>
          <a:p>
            <a:r>
              <a:rPr lang="en-GB" sz="2400" dirty="0" smtClean="0"/>
              <a:t>Asexual </a:t>
            </a:r>
            <a:r>
              <a:rPr lang="en-GB" sz="2400" dirty="0"/>
              <a:t>propagation, </a:t>
            </a:r>
            <a:endParaRPr lang="en-GB" sz="2400" dirty="0" smtClean="0"/>
          </a:p>
          <a:p>
            <a:r>
              <a:rPr lang="en-GB" sz="2400" dirty="0" smtClean="0"/>
              <a:t>Vegetative </a:t>
            </a:r>
            <a:r>
              <a:rPr lang="en-GB" sz="2400" dirty="0"/>
              <a:t>propagation, </a:t>
            </a:r>
            <a:endParaRPr lang="en-GB" sz="2400" dirty="0" smtClean="0"/>
          </a:p>
          <a:p>
            <a:r>
              <a:rPr lang="en-GB" sz="2400" dirty="0" smtClean="0"/>
              <a:t>Clonal </a:t>
            </a:r>
            <a:r>
              <a:rPr lang="en-GB" sz="2400" dirty="0"/>
              <a:t>propagation. </a:t>
            </a:r>
            <a:endParaRPr lang="en-GB" sz="2400" dirty="0" smtClean="0"/>
          </a:p>
          <a:p>
            <a:pPr marL="0" indent="0">
              <a:buNone/>
            </a:pPr>
            <a:r>
              <a:rPr lang="en-GB" sz="2400" dirty="0" smtClean="0"/>
              <a:t>                   Asexual </a:t>
            </a:r>
            <a:r>
              <a:rPr lang="en-GB" sz="2400" dirty="0"/>
              <a:t>propagation is reproduction by means of vegetative parts of the plant such as roots, shoots, or leaves other than seed. In this propagation sexes are not involved–hence it is called asexual propagation. It involves the use of any part of the plant, other than seed i.e. vegetative parts –hence vegetative propagation. The vegetative organs of many plants have the capacity (ability) for regeneration, to produce new individuals</a:t>
            </a:r>
          </a:p>
        </p:txBody>
      </p:sp>
    </p:spTree>
    <p:extLst>
      <p:ext uri="{BB962C8B-B14F-4D97-AF65-F5344CB8AC3E}">
        <p14:creationId xmlns:p14="http://schemas.microsoft.com/office/powerpoint/2010/main" val="37386958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continue</a:t>
            </a:r>
            <a:endParaRPr lang="en-GB" dirty="0"/>
          </a:p>
        </p:txBody>
      </p:sp>
      <p:sp>
        <p:nvSpPr>
          <p:cNvPr id="3" name="Content Placeholder 2"/>
          <p:cNvSpPr>
            <a:spLocks noGrp="1"/>
          </p:cNvSpPr>
          <p:nvPr>
            <p:ph idx="1"/>
          </p:nvPr>
        </p:nvSpPr>
        <p:spPr>
          <a:xfrm>
            <a:off x="677334" y="2160589"/>
            <a:ext cx="8596668" cy="4446273"/>
          </a:xfrm>
        </p:spPr>
        <p:txBody>
          <a:bodyPr>
            <a:noAutofit/>
          </a:bodyPr>
          <a:lstStyle/>
          <a:p>
            <a:r>
              <a:rPr lang="en-GB" sz="3600" dirty="0"/>
              <a:t>For instance: </a:t>
            </a:r>
            <a:endParaRPr lang="en-GB" sz="3600" dirty="0" smtClean="0"/>
          </a:p>
          <a:p>
            <a:r>
              <a:rPr lang="en-GB" sz="3600" dirty="0" smtClean="0"/>
              <a:t>(</a:t>
            </a:r>
            <a:r>
              <a:rPr lang="en-GB" sz="3600" dirty="0"/>
              <a:t>a) stem pieces (cuttings) produce root </a:t>
            </a:r>
            <a:r>
              <a:rPr lang="en-GB" sz="3600" dirty="0" smtClean="0"/>
              <a:t>system</a:t>
            </a:r>
          </a:p>
          <a:p>
            <a:r>
              <a:rPr lang="en-GB" sz="3600" dirty="0" smtClean="0"/>
              <a:t> </a:t>
            </a:r>
            <a:r>
              <a:rPr lang="en-GB" sz="3600" dirty="0"/>
              <a:t>(b) Root pieces (root cuttings) develop root system. </a:t>
            </a:r>
            <a:endParaRPr lang="en-GB" sz="3600" dirty="0" smtClean="0"/>
          </a:p>
          <a:p>
            <a:r>
              <a:rPr lang="en-GB" sz="3600" dirty="0" smtClean="0"/>
              <a:t>(</a:t>
            </a:r>
            <a:r>
              <a:rPr lang="en-GB" sz="3600" dirty="0"/>
              <a:t>c) Leaves generate both roots and shoot</a:t>
            </a:r>
            <a:endParaRPr lang="en-GB" sz="3600" dirty="0"/>
          </a:p>
        </p:txBody>
      </p:sp>
    </p:spTree>
    <p:extLst>
      <p:ext uri="{BB962C8B-B14F-4D97-AF65-F5344CB8AC3E}">
        <p14:creationId xmlns:p14="http://schemas.microsoft.com/office/powerpoint/2010/main" val="678335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Advantages</a:t>
            </a:r>
            <a:r>
              <a:rPr lang="en-GB" dirty="0"/>
              <a:t>: </a:t>
            </a:r>
          </a:p>
        </p:txBody>
      </p:sp>
      <p:sp>
        <p:nvSpPr>
          <p:cNvPr id="3" name="Content Placeholder 2"/>
          <p:cNvSpPr>
            <a:spLocks noGrp="1"/>
          </p:cNvSpPr>
          <p:nvPr>
            <p:ph idx="1"/>
          </p:nvPr>
        </p:nvSpPr>
        <p:spPr>
          <a:xfrm>
            <a:off x="1" y="1120462"/>
            <a:ext cx="12192000" cy="5737538"/>
          </a:xfrm>
        </p:spPr>
        <p:txBody>
          <a:bodyPr>
            <a:noAutofit/>
          </a:bodyPr>
          <a:lstStyle/>
          <a:p>
            <a:pPr algn="just"/>
            <a:r>
              <a:rPr lang="en-GB" sz="2800" dirty="0"/>
              <a:t>As there is no change in the genetic makeup of the plant propagated by this </a:t>
            </a:r>
            <a:r>
              <a:rPr lang="en-GB" sz="2800" dirty="0" err="1"/>
              <a:t>smethod</a:t>
            </a:r>
            <a:r>
              <a:rPr lang="en-GB" sz="2800" dirty="0"/>
              <a:t>, the fruit plants propagated </a:t>
            </a:r>
            <a:r>
              <a:rPr lang="en-GB" sz="2800" dirty="0" err="1"/>
              <a:t>vegetatively</a:t>
            </a:r>
            <a:r>
              <a:rPr lang="en-GB" sz="2800" dirty="0"/>
              <a:t> are true to </a:t>
            </a:r>
            <a:r>
              <a:rPr lang="en-GB" sz="2800" dirty="0" err="1"/>
              <a:t>type,and</a:t>
            </a:r>
            <a:r>
              <a:rPr lang="en-GB" sz="2800" dirty="0"/>
              <a:t>, as a </a:t>
            </a:r>
            <a:r>
              <a:rPr lang="en-GB" sz="2800" dirty="0" err="1"/>
              <a:t>result,it</a:t>
            </a:r>
            <a:r>
              <a:rPr lang="en-GB" sz="2800" dirty="0"/>
              <a:t> is possible to get uniformity in </a:t>
            </a:r>
            <a:r>
              <a:rPr lang="en-GB" sz="2800" dirty="0" err="1"/>
              <a:t>growth,yield</a:t>
            </a:r>
            <a:r>
              <a:rPr lang="en-GB" sz="2800" dirty="0"/>
              <a:t> and quality of </a:t>
            </a:r>
            <a:r>
              <a:rPr lang="en-GB" sz="2800" dirty="0" err="1"/>
              <a:t>fruit,which</a:t>
            </a:r>
            <a:r>
              <a:rPr lang="en-GB" sz="2800" dirty="0"/>
              <a:t> makes harvesting and marketing easy. </a:t>
            </a:r>
            <a:endParaRPr lang="en-GB" sz="2800" dirty="0" smtClean="0"/>
          </a:p>
          <a:p>
            <a:pPr algn="just"/>
            <a:r>
              <a:rPr lang="en-GB" sz="2800" dirty="0" smtClean="0"/>
              <a:t>Some </a:t>
            </a:r>
            <a:r>
              <a:rPr lang="en-GB" sz="2800" dirty="0"/>
              <a:t>fruits </a:t>
            </a:r>
            <a:r>
              <a:rPr lang="en-GB" sz="2800" dirty="0" err="1"/>
              <a:t>sucha</a:t>
            </a:r>
            <a:r>
              <a:rPr lang="en-GB" sz="2800" dirty="0"/>
              <a:t> as banana, pineapple and some guava varieties being seedless, the only way of further propagation is vegetative method. </a:t>
            </a:r>
            <a:endParaRPr lang="en-GB" sz="2800" dirty="0" smtClean="0"/>
          </a:p>
          <a:p>
            <a:pPr algn="just"/>
            <a:r>
              <a:rPr lang="en-GB" sz="2800" dirty="0" err="1" smtClean="0"/>
              <a:t>Vegetaively</a:t>
            </a:r>
            <a:r>
              <a:rPr lang="en-GB" sz="2800" dirty="0" smtClean="0"/>
              <a:t> </a:t>
            </a:r>
            <a:r>
              <a:rPr lang="en-GB" sz="2800" dirty="0"/>
              <a:t>propagated fruit trees come into bearing earlier. </a:t>
            </a:r>
            <a:endParaRPr lang="en-GB" sz="2800" dirty="0" smtClean="0"/>
          </a:p>
          <a:p>
            <a:pPr algn="just"/>
            <a:r>
              <a:rPr lang="en-GB" sz="2800" dirty="0" smtClean="0"/>
              <a:t>Certain </a:t>
            </a:r>
            <a:r>
              <a:rPr lang="en-GB" sz="2800" dirty="0"/>
              <a:t>varieties of some fruit plants are susceptible to certain </a:t>
            </a:r>
            <a:r>
              <a:rPr lang="en-GB" sz="2800" dirty="0" err="1"/>
              <a:t>diseases.By</a:t>
            </a:r>
            <a:r>
              <a:rPr lang="en-GB" sz="2800" dirty="0"/>
              <a:t> budding or grafting them on a resistant root stock, these varieties can be grown with out pest or disease incidence</a:t>
            </a:r>
            <a:r>
              <a:rPr lang="en-GB" sz="2800" dirty="0" smtClean="0"/>
              <a:t>.</a:t>
            </a:r>
          </a:p>
          <a:p>
            <a:pPr algn="just"/>
            <a:r>
              <a:rPr lang="en-GB" sz="2800" dirty="0" smtClean="0"/>
              <a:t> </a:t>
            </a:r>
            <a:r>
              <a:rPr lang="en-GB" sz="2800" dirty="0"/>
              <a:t>Hardiness to cold and other unfavourable conditions </a:t>
            </a:r>
            <a:r>
              <a:rPr lang="en-GB" sz="2800" dirty="0" err="1"/>
              <a:t>sauch</a:t>
            </a:r>
            <a:r>
              <a:rPr lang="en-GB" sz="2800" dirty="0"/>
              <a:t> as drought can be secured, </a:t>
            </a:r>
            <a:r>
              <a:rPr lang="en-GB" sz="2800" dirty="0" err="1"/>
              <a:t>e.g.orange</a:t>
            </a:r>
            <a:r>
              <a:rPr lang="en-GB" sz="2800" dirty="0"/>
              <a:t> do well on trifoliate stock in areas where frost occurrence is frequent. Trees can considerably dwarfed by using proper root </a:t>
            </a:r>
            <a:r>
              <a:rPr lang="en-GB" sz="2800" dirty="0" err="1"/>
              <a:t>stocks,e.g.,the</a:t>
            </a:r>
            <a:r>
              <a:rPr lang="en-GB" sz="2800" dirty="0"/>
              <a:t> apple trees can be dwarfed by using </a:t>
            </a:r>
            <a:r>
              <a:rPr lang="en-GB" sz="2800" dirty="0" err="1"/>
              <a:t>MallingIX</a:t>
            </a:r>
            <a:r>
              <a:rPr lang="en-GB" sz="2800" dirty="0"/>
              <a:t> as the root stock. </a:t>
            </a:r>
            <a:endParaRPr lang="en-GB" sz="2800" dirty="0" smtClean="0"/>
          </a:p>
          <a:p>
            <a:pPr algn="just"/>
            <a:r>
              <a:rPr lang="en-GB" sz="2800" dirty="0" smtClean="0"/>
              <a:t>Methods </a:t>
            </a:r>
            <a:r>
              <a:rPr lang="en-GB" sz="2800" dirty="0"/>
              <a:t>like bridge grafting or </a:t>
            </a:r>
            <a:r>
              <a:rPr lang="en-GB" sz="2800" dirty="0" err="1"/>
              <a:t>butressingcan</a:t>
            </a:r>
            <a:r>
              <a:rPr lang="en-GB" sz="2800" dirty="0"/>
              <a:t> be used for healing of the wounds caused by rodents. By top working the inferior quality fruit trees can be converted into superior quality fruit trees. </a:t>
            </a:r>
            <a:endParaRPr lang="en-GB" sz="2800" dirty="0" smtClean="0"/>
          </a:p>
          <a:p>
            <a:pPr algn="just"/>
            <a:r>
              <a:rPr lang="en-GB" sz="2800" dirty="0" smtClean="0"/>
              <a:t>As </a:t>
            </a:r>
            <a:r>
              <a:rPr lang="en-GB" sz="2800" dirty="0"/>
              <a:t>a fancy, it is possible to grow 2-3 varieties on the same plant, </a:t>
            </a:r>
            <a:r>
              <a:rPr lang="en-GB" sz="2800" dirty="0" err="1"/>
              <a:t>e.g</a:t>
            </a:r>
            <a:r>
              <a:rPr lang="en-GB" sz="2800" dirty="0"/>
              <a:t>; one can get 3-4 varieties of roses on various branches of the stock plant. </a:t>
            </a:r>
          </a:p>
        </p:txBody>
      </p:sp>
    </p:spTree>
    <p:extLst>
      <p:ext uri="{BB962C8B-B14F-4D97-AF65-F5344CB8AC3E}">
        <p14:creationId xmlns:p14="http://schemas.microsoft.com/office/powerpoint/2010/main" val="1523717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Disadvantages</a:t>
            </a:r>
            <a:r>
              <a:rPr lang="en-GB" dirty="0"/>
              <a:t>: </a:t>
            </a:r>
          </a:p>
        </p:txBody>
      </p:sp>
      <p:sp>
        <p:nvSpPr>
          <p:cNvPr id="3" name="Content Placeholder 2"/>
          <p:cNvSpPr>
            <a:spLocks noGrp="1"/>
          </p:cNvSpPr>
          <p:nvPr>
            <p:ph idx="1"/>
          </p:nvPr>
        </p:nvSpPr>
        <p:spPr>
          <a:xfrm>
            <a:off x="677334" y="2160589"/>
            <a:ext cx="9496976" cy="4587941"/>
          </a:xfrm>
        </p:spPr>
        <p:txBody>
          <a:bodyPr>
            <a:normAutofit/>
          </a:bodyPr>
          <a:lstStyle/>
          <a:p>
            <a:r>
              <a:rPr lang="en-GB" sz="2400" dirty="0" smtClean="0"/>
              <a:t> </a:t>
            </a:r>
            <a:r>
              <a:rPr lang="en-GB" sz="2400" dirty="0"/>
              <a:t>No, new variety can be evolved by means of the vegetative method of propagation</a:t>
            </a:r>
            <a:r>
              <a:rPr lang="en-GB" sz="2400" dirty="0" smtClean="0"/>
              <a:t>.</a:t>
            </a:r>
          </a:p>
          <a:p>
            <a:r>
              <a:rPr lang="en-GB" sz="2400" dirty="0" smtClean="0"/>
              <a:t> Vegetative </a:t>
            </a:r>
            <a:r>
              <a:rPr lang="en-GB" sz="2400" dirty="0"/>
              <a:t>propagation in many cases is more expensive than seed propagation. </a:t>
            </a:r>
            <a:endParaRPr lang="en-GB" sz="2400" dirty="0" smtClean="0"/>
          </a:p>
          <a:p>
            <a:r>
              <a:rPr lang="en-GB" sz="2400" dirty="0" smtClean="0"/>
              <a:t> </a:t>
            </a:r>
            <a:r>
              <a:rPr lang="en-GB" sz="2400" dirty="0"/>
              <a:t>Vegetatively propagated plants are comparatively short lived. Lack of tap root system in </a:t>
            </a:r>
            <a:r>
              <a:rPr lang="en-GB" sz="2400" dirty="0" err="1"/>
              <a:t>vegetatively</a:t>
            </a:r>
            <a:r>
              <a:rPr lang="en-GB" sz="2400" dirty="0"/>
              <a:t> propagated plants results in poor anchorage in the soil. Consequently, such plants are easily uprooted in storms and or other such severe conditions</a:t>
            </a:r>
            <a:r>
              <a:rPr lang="en-GB" sz="2400" dirty="0" smtClean="0"/>
              <a:t>.</a:t>
            </a:r>
          </a:p>
          <a:p>
            <a:r>
              <a:rPr lang="en-GB" sz="2400" dirty="0" smtClean="0"/>
              <a:t>  </a:t>
            </a:r>
            <a:r>
              <a:rPr lang="en-GB" sz="2400" dirty="0"/>
              <a:t>Vegetatively propagated plants are comparatively less hardy. </a:t>
            </a:r>
            <a:endParaRPr lang="en-GB" sz="2400" dirty="0" smtClean="0"/>
          </a:p>
          <a:p>
            <a:r>
              <a:rPr lang="en-GB" sz="2400" dirty="0" smtClean="0"/>
              <a:t>Transmit </a:t>
            </a:r>
            <a:r>
              <a:rPr lang="en-GB" sz="2400" dirty="0"/>
              <a:t>viral diseases from plant to plant</a:t>
            </a:r>
          </a:p>
        </p:txBody>
      </p:sp>
    </p:spTree>
    <p:extLst>
      <p:ext uri="{BB962C8B-B14F-4D97-AF65-F5344CB8AC3E}">
        <p14:creationId xmlns:p14="http://schemas.microsoft.com/office/powerpoint/2010/main" val="26752961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Which method of propagation is the best?</a:t>
            </a:r>
          </a:p>
        </p:txBody>
      </p:sp>
      <p:sp>
        <p:nvSpPr>
          <p:cNvPr id="3" name="Content Placeholder 2"/>
          <p:cNvSpPr>
            <a:spLocks noGrp="1"/>
          </p:cNvSpPr>
          <p:nvPr>
            <p:ph idx="1"/>
          </p:nvPr>
        </p:nvSpPr>
        <p:spPr/>
        <p:txBody>
          <a:bodyPr>
            <a:noAutofit/>
          </a:bodyPr>
          <a:lstStyle/>
          <a:p>
            <a:r>
              <a:rPr lang="en-GB" sz="3200" dirty="0" smtClean="0"/>
              <a:t>Considering </a:t>
            </a:r>
            <a:r>
              <a:rPr lang="en-GB" sz="3200" dirty="0"/>
              <a:t>the merits and demerits of both the methods, particularly in fruit crops and other perennial crops, vegetative propagation is more preferable than seed propagation because of uniformity (even in delicate characters like shape, taste, flavour etc.) and precocity.</a:t>
            </a:r>
          </a:p>
        </p:txBody>
      </p:sp>
    </p:spTree>
    <p:extLst>
      <p:ext uri="{BB962C8B-B14F-4D97-AF65-F5344CB8AC3E}">
        <p14:creationId xmlns:p14="http://schemas.microsoft.com/office/powerpoint/2010/main" val="5797971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endParaRPr lang="en-GB" sz="6600" dirty="0" smtClean="0"/>
          </a:p>
          <a:p>
            <a:pPr marL="0" indent="0">
              <a:buNone/>
            </a:pPr>
            <a:r>
              <a:rPr lang="en-GB" sz="6600" dirty="0" smtClean="0"/>
              <a:t>Thanks all of you !</a:t>
            </a:r>
            <a:endParaRPr lang="en-GB" sz="6600" dirty="0"/>
          </a:p>
        </p:txBody>
      </p:sp>
    </p:spTree>
    <p:extLst>
      <p:ext uri="{BB962C8B-B14F-4D97-AF65-F5344CB8AC3E}">
        <p14:creationId xmlns:p14="http://schemas.microsoft.com/office/powerpoint/2010/main" val="339816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424770" y="2433711"/>
            <a:ext cx="9101795" cy="4121833"/>
          </a:xfrm>
          <a:prstGeom prst="rect">
            <a:avLst/>
          </a:prstGeom>
        </p:spPr>
      </p:pic>
    </p:spTree>
    <p:extLst>
      <p:ext uri="{BB962C8B-B14F-4D97-AF65-F5344CB8AC3E}">
        <p14:creationId xmlns:p14="http://schemas.microsoft.com/office/powerpoint/2010/main" val="691737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Olericulture</a:t>
            </a:r>
            <a:endParaRPr lang="en-GB" dirty="0"/>
          </a:p>
        </p:txBody>
      </p:sp>
      <p:sp>
        <p:nvSpPr>
          <p:cNvPr id="3" name="Content Placeholder 2"/>
          <p:cNvSpPr>
            <a:spLocks noGrp="1"/>
          </p:cNvSpPr>
          <p:nvPr>
            <p:ph idx="1"/>
          </p:nvPr>
        </p:nvSpPr>
        <p:spPr/>
        <p:txBody>
          <a:bodyPr/>
          <a:lstStyle/>
          <a:p>
            <a:r>
              <a:rPr lang="en-GB" dirty="0" smtClean="0"/>
              <a:t> </a:t>
            </a:r>
            <a:r>
              <a:rPr lang="en-GB" sz="2400" dirty="0"/>
              <a:t>It is derived from two words i.e. </a:t>
            </a:r>
            <a:r>
              <a:rPr lang="en-GB" sz="2400" dirty="0" err="1"/>
              <a:t>Oleris</a:t>
            </a:r>
            <a:r>
              <a:rPr lang="en-GB" sz="2400" dirty="0"/>
              <a:t> meaning Potherb and </a:t>
            </a:r>
            <a:r>
              <a:rPr lang="en-GB" sz="2400" dirty="0" err="1"/>
              <a:t>Cultra</a:t>
            </a:r>
            <a:r>
              <a:rPr lang="en-GB" sz="2400" dirty="0"/>
              <a:t> meaning cultivation. Therefore, olericulture literally means potherb cultivation of </a:t>
            </a:r>
            <a:r>
              <a:rPr lang="en-GB" sz="2400" dirty="0" err="1"/>
              <a:t>Brinjal</a:t>
            </a:r>
            <a:r>
              <a:rPr lang="en-GB" sz="2400" dirty="0"/>
              <a:t>, Okra, Tomato, Capsicum, Peas, Beans, Cucurbits etc</a:t>
            </a:r>
            <a:r>
              <a:rPr lang="en-GB" sz="2400" dirty="0" smtClean="0"/>
              <a:t>.</a:t>
            </a:r>
          </a:p>
          <a:p>
            <a:endParaRPr lang="en-GB" sz="2400" dirty="0"/>
          </a:p>
        </p:txBody>
      </p:sp>
      <p:pic>
        <p:nvPicPr>
          <p:cNvPr id="4" name="Picture 3"/>
          <p:cNvPicPr>
            <a:picLocks noChangeAspect="1"/>
          </p:cNvPicPr>
          <p:nvPr/>
        </p:nvPicPr>
        <p:blipFill>
          <a:blip r:embed="rId2"/>
          <a:stretch>
            <a:fillRect/>
          </a:stretch>
        </p:blipFill>
        <p:spPr>
          <a:xfrm>
            <a:off x="970672" y="3899241"/>
            <a:ext cx="8792306" cy="2625527"/>
          </a:xfrm>
          <a:prstGeom prst="rect">
            <a:avLst/>
          </a:prstGeom>
        </p:spPr>
      </p:pic>
    </p:spTree>
    <p:extLst>
      <p:ext uri="{BB962C8B-B14F-4D97-AF65-F5344CB8AC3E}">
        <p14:creationId xmlns:p14="http://schemas.microsoft.com/office/powerpoint/2010/main" val="20445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Floriculture</a:t>
            </a:r>
            <a:r>
              <a:rPr lang="en-GB" dirty="0"/>
              <a:t>:</a:t>
            </a:r>
          </a:p>
        </p:txBody>
      </p:sp>
      <p:sp>
        <p:nvSpPr>
          <p:cNvPr id="3" name="Content Placeholder 2"/>
          <p:cNvSpPr>
            <a:spLocks noGrp="1"/>
          </p:cNvSpPr>
          <p:nvPr>
            <p:ph idx="1"/>
          </p:nvPr>
        </p:nvSpPr>
        <p:spPr/>
        <p:txBody>
          <a:bodyPr/>
          <a:lstStyle/>
          <a:p>
            <a:r>
              <a:rPr lang="en-GB" sz="2000" dirty="0" smtClean="0"/>
              <a:t>It </a:t>
            </a:r>
            <a:r>
              <a:rPr lang="en-GB" sz="2000" dirty="0"/>
              <a:t>is derived from two words i.e. </a:t>
            </a:r>
            <a:r>
              <a:rPr lang="en-GB" sz="2000" dirty="0" err="1"/>
              <a:t>Florus</a:t>
            </a:r>
            <a:r>
              <a:rPr lang="en-GB" sz="2000" dirty="0"/>
              <a:t> meaning flower and </a:t>
            </a:r>
            <a:r>
              <a:rPr lang="en-GB" sz="2000" dirty="0" err="1"/>
              <a:t>Cultra</a:t>
            </a:r>
            <a:r>
              <a:rPr lang="en-GB" sz="2000" dirty="0"/>
              <a:t> meaning cultivation. Therefore, floriculture means study of flower crops such as Rose, Jasmine, Carnation, Aster, Marigold, Dahlia, Zinnia, Cosmos, Hibiscus, Balsam, Poinsettia, Hollyhock, Gerbera, and Gaillardia etc</a:t>
            </a:r>
            <a:r>
              <a:rPr lang="en-GB" dirty="0" smtClean="0"/>
              <a:t>.</a:t>
            </a:r>
          </a:p>
          <a:p>
            <a:endParaRPr lang="en-GB" dirty="0"/>
          </a:p>
        </p:txBody>
      </p:sp>
      <p:pic>
        <p:nvPicPr>
          <p:cNvPr id="4" name="Picture 3"/>
          <p:cNvPicPr>
            <a:picLocks noChangeAspect="1"/>
          </p:cNvPicPr>
          <p:nvPr/>
        </p:nvPicPr>
        <p:blipFill>
          <a:blip r:embed="rId2"/>
          <a:stretch>
            <a:fillRect/>
          </a:stretch>
        </p:blipFill>
        <p:spPr>
          <a:xfrm>
            <a:off x="520505" y="3988704"/>
            <a:ext cx="9256541" cy="2763788"/>
          </a:xfrm>
          <a:prstGeom prst="rect">
            <a:avLst/>
          </a:prstGeom>
        </p:spPr>
      </p:pic>
    </p:spTree>
    <p:extLst>
      <p:ext uri="{BB962C8B-B14F-4D97-AF65-F5344CB8AC3E}">
        <p14:creationId xmlns:p14="http://schemas.microsoft.com/office/powerpoint/2010/main" val="117728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Classification </a:t>
            </a:r>
            <a:r>
              <a:rPr lang="en-GB" dirty="0"/>
              <a:t>of Horticultural Crops</a:t>
            </a:r>
          </a:p>
        </p:txBody>
      </p:sp>
      <p:sp>
        <p:nvSpPr>
          <p:cNvPr id="3" name="Content Placeholder 2"/>
          <p:cNvSpPr>
            <a:spLocks noGrp="1"/>
          </p:cNvSpPr>
          <p:nvPr>
            <p:ph idx="1"/>
          </p:nvPr>
        </p:nvSpPr>
        <p:spPr/>
        <p:txBody>
          <a:bodyPr>
            <a:noAutofit/>
          </a:bodyPr>
          <a:lstStyle/>
          <a:p>
            <a:r>
              <a:rPr lang="en-GB" sz="3200" dirty="0"/>
              <a:t>From time to time, horticultural crops have been classified into various groups depending on their growth habits, cultivation requirements, climate needs and uses. Horticultural crops are popularly classified into 3 broad groups of fruits and nuts, vegetables and flowers or ornamentals.</a:t>
            </a:r>
          </a:p>
        </p:txBody>
      </p:sp>
    </p:spTree>
    <p:extLst>
      <p:ext uri="{BB962C8B-B14F-4D97-AF65-F5344CB8AC3E}">
        <p14:creationId xmlns:p14="http://schemas.microsoft.com/office/powerpoint/2010/main" val="38605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Classification Base on Use of Horticultural Plants</a:t>
            </a:r>
          </a:p>
        </p:txBody>
      </p:sp>
      <p:sp>
        <p:nvSpPr>
          <p:cNvPr id="3" name="Content Placeholder 2"/>
          <p:cNvSpPr>
            <a:spLocks noGrp="1"/>
          </p:cNvSpPr>
          <p:nvPr>
            <p:ph idx="1"/>
          </p:nvPr>
        </p:nvSpPr>
        <p:spPr>
          <a:xfrm>
            <a:off x="422031" y="1744395"/>
            <a:ext cx="11380763" cy="5113606"/>
          </a:xfrm>
        </p:spPr>
        <p:txBody>
          <a:bodyPr>
            <a:normAutofit fontScale="77500" lnSpcReduction="20000"/>
          </a:bodyPr>
          <a:lstStyle/>
          <a:p>
            <a:endParaRPr lang="en-GB" dirty="0" smtClean="0"/>
          </a:p>
          <a:p>
            <a:r>
              <a:rPr lang="en-GB" sz="2000" dirty="0" err="1" smtClean="0">
                <a:solidFill>
                  <a:srgbClr val="FF0000"/>
                </a:solidFill>
              </a:rPr>
              <a:t>i</a:t>
            </a:r>
            <a:r>
              <a:rPr lang="en-GB" sz="2000" dirty="0" smtClean="0">
                <a:solidFill>
                  <a:srgbClr val="FF0000"/>
                </a:solidFill>
              </a:rPr>
              <a:t>                   </a:t>
            </a:r>
            <a:r>
              <a:rPr lang="en-GB" sz="2000" dirty="0">
                <a:solidFill>
                  <a:srgbClr val="FF0000"/>
                </a:solidFill>
              </a:rPr>
              <a:t>Vegetables</a:t>
            </a:r>
          </a:p>
          <a:p>
            <a:pPr algn="just"/>
            <a:r>
              <a:rPr lang="en-GB" sz="2600" dirty="0" smtClean="0"/>
              <a:t>a</a:t>
            </a:r>
            <a:r>
              <a:rPr lang="en-GB" sz="2600" dirty="0"/>
              <a:t>) Cole crops – Vegetables that have curled leaves e.g. Cabbage, cauliflower </a:t>
            </a:r>
            <a:endParaRPr lang="en-GB" sz="2600" dirty="0" smtClean="0"/>
          </a:p>
          <a:p>
            <a:pPr algn="just"/>
            <a:r>
              <a:rPr lang="en-GB" sz="2600" dirty="0" smtClean="0"/>
              <a:t>b</a:t>
            </a:r>
            <a:r>
              <a:rPr lang="en-GB" sz="2600" dirty="0"/>
              <a:t>) Pulse crops – Vegetables that produce pods e.g. pea, bean or green bean</a:t>
            </a:r>
            <a:r>
              <a:rPr lang="en-GB" sz="2600" dirty="0" smtClean="0"/>
              <a:t>.</a:t>
            </a:r>
          </a:p>
          <a:p>
            <a:pPr algn="just"/>
            <a:r>
              <a:rPr lang="en-GB" sz="2600" dirty="0" smtClean="0"/>
              <a:t> </a:t>
            </a:r>
            <a:r>
              <a:rPr lang="en-GB" sz="2600" dirty="0"/>
              <a:t>c) </a:t>
            </a:r>
            <a:r>
              <a:rPr lang="en-GB" sz="2600" dirty="0" err="1"/>
              <a:t>Solanaceous</a:t>
            </a:r>
            <a:r>
              <a:rPr lang="en-GB" sz="2600" dirty="0"/>
              <a:t> fruits – Vegetables that produce fruits and tuber e.g. tomato, pepper, garden eggs, potato </a:t>
            </a:r>
            <a:endParaRPr lang="en-GB" sz="2600" dirty="0" smtClean="0"/>
          </a:p>
          <a:p>
            <a:pPr algn="just"/>
            <a:r>
              <a:rPr lang="en-GB" sz="2600" dirty="0" smtClean="0"/>
              <a:t>d</a:t>
            </a:r>
            <a:r>
              <a:rPr lang="en-GB" sz="2600" dirty="0"/>
              <a:t>) Green of leafy Vegetables – Vegetables, that produce leafs e.g. Amaranth, bitter leaf, water leaf, spinach. </a:t>
            </a:r>
            <a:endParaRPr lang="en-GB" sz="2600" dirty="0" smtClean="0"/>
          </a:p>
          <a:p>
            <a:pPr algn="just"/>
            <a:r>
              <a:rPr lang="en-GB" sz="2600" dirty="0" smtClean="0"/>
              <a:t>e</a:t>
            </a:r>
            <a:r>
              <a:rPr lang="en-GB" sz="2600" dirty="0"/>
              <a:t>) Salad crops – Vegetables that produce their product in vine e.g. melon, cucumber, pumpkin</a:t>
            </a:r>
            <a:r>
              <a:rPr lang="en-GB" sz="2600" dirty="0" smtClean="0"/>
              <a:t>.</a:t>
            </a:r>
          </a:p>
          <a:p>
            <a:pPr algn="just"/>
            <a:r>
              <a:rPr lang="en-GB" sz="2600" dirty="0" smtClean="0"/>
              <a:t> </a:t>
            </a:r>
            <a:r>
              <a:rPr lang="en-GB" sz="2600" dirty="0"/>
              <a:t>f) Corn vegetables e.g. popcorn, sweet </a:t>
            </a:r>
            <a:r>
              <a:rPr lang="en-GB" sz="2600" dirty="0" smtClean="0"/>
              <a:t>corn.</a:t>
            </a:r>
          </a:p>
          <a:p>
            <a:pPr marL="0" indent="0" algn="just">
              <a:buNone/>
            </a:pPr>
            <a:r>
              <a:rPr lang="en-GB" sz="2600" dirty="0" smtClean="0"/>
              <a:t> </a:t>
            </a:r>
            <a:r>
              <a:rPr lang="en-GB" sz="2600" dirty="0" smtClean="0">
                <a:solidFill>
                  <a:srgbClr val="FF0000"/>
                </a:solidFill>
              </a:rPr>
              <a:t>ii</a:t>
            </a:r>
            <a:r>
              <a:rPr lang="en-GB" sz="2600" dirty="0" smtClean="0"/>
              <a:t>. Vegetables or plants grown for the underground edible portion or parts. </a:t>
            </a:r>
          </a:p>
          <a:p>
            <a:pPr marL="514350" indent="-514350" algn="just">
              <a:buAutoNum type="alphaLcParenR"/>
            </a:pPr>
            <a:r>
              <a:rPr lang="en-GB" sz="2600" dirty="0" smtClean="0"/>
              <a:t>Root crops e.g. carrot, potatoes, Irish, Cassava. </a:t>
            </a:r>
          </a:p>
          <a:p>
            <a:pPr marL="514350" indent="-514350" algn="just">
              <a:buAutoNum type="alphaLcParenR"/>
            </a:pPr>
            <a:r>
              <a:rPr lang="en-GB" sz="2600" dirty="0" smtClean="0"/>
              <a:t>b) Tuber crops e.g. yam, cocoyam. </a:t>
            </a:r>
          </a:p>
          <a:p>
            <a:pPr marL="514350" indent="-514350" algn="just">
              <a:buAutoNum type="alphaLcParenR"/>
            </a:pPr>
            <a:r>
              <a:rPr lang="en-GB" sz="2600" dirty="0" smtClean="0"/>
              <a:t>c) Bulbs crops e.g. onion, garlic</a:t>
            </a:r>
            <a:endParaRPr lang="en-GB" sz="2600" dirty="0">
              <a:solidFill>
                <a:srgbClr val="FF0000"/>
              </a:solidFill>
            </a:endParaRPr>
          </a:p>
        </p:txBody>
      </p:sp>
    </p:spTree>
    <p:extLst>
      <p:ext uri="{BB962C8B-B14F-4D97-AF65-F5344CB8AC3E}">
        <p14:creationId xmlns:p14="http://schemas.microsoft.com/office/powerpoint/2010/main" val="32398268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151</TotalTime>
  <Words>4352</Words>
  <Application>Microsoft Office PowerPoint</Application>
  <PresentationFormat>Widescreen</PresentationFormat>
  <Paragraphs>233</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Trebuchet MS</vt:lpstr>
      <vt:lpstr>Wingdings 3</vt:lpstr>
      <vt:lpstr>Facet</vt:lpstr>
      <vt:lpstr>INTRODUCTION TO HORTICULTURE   </vt:lpstr>
      <vt:lpstr>             INTRODUCTION</vt:lpstr>
      <vt:lpstr>             WHAT IS HORTICULTURE?</vt:lpstr>
      <vt:lpstr>   Braches of horticulture </vt:lpstr>
      <vt:lpstr>PowerPoint Presentation</vt:lpstr>
      <vt:lpstr>                     Olericulture</vt:lpstr>
      <vt:lpstr>                 Floriculture:</vt:lpstr>
      <vt:lpstr> Classification of Horticultural Crops</vt:lpstr>
      <vt:lpstr>Classification Base on Use of Horticultural Plants</vt:lpstr>
      <vt:lpstr>                     Fruits</vt:lpstr>
      <vt:lpstr>   Based on the part consumed</vt:lpstr>
      <vt:lpstr>       Seed vegetables</vt:lpstr>
      <vt:lpstr>Based on Season/Climatic area/ area of cultivation</vt:lpstr>
      <vt:lpstr>Economic importance of fruits and vegetables</vt:lpstr>
      <vt:lpstr>a) Eradicate extreme hunger and poverty</vt:lpstr>
      <vt:lpstr>              c) Health benefits</vt:lpstr>
      <vt:lpstr>e) Ensure environmental sustainability</vt:lpstr>
      <vt:lpstr>Common fruits and vegetables in The Gambia</vt:lpstr>
      <vt:lpstr>PowerPoint Presentation</vt:lpstr>
      <vt:lpstr>Production systems of fruits and vegetables</vt:lpstr>
      <vt:lpstr>   Subsistence production system</vt:lpstr>
      <vt:lpstr>Home garden production system</vt:lpstr>
      <vt:lpstr>Semi-intensive mixed commercial production system</vt:lpstr>
      <vt:lpstr>Very intensive Commercial production system</vt:lpstr>
      <vt:lpstr>Types of Production of Fruits and Vegetables</vt:lpstr>
      <vt:lpstr>Production for the fresh market</vt:lpstr>
      <vt:lpstr>Production for processing Processed</vt:lpstr>
      <vt:lpstr>Vegetables raised for seed production</vt:lpstr>
      <vt:lpstr>Establishment of Orchard/Vegetable Garden </vt:lpstr>
      <vt:lpstr>factors  to be considered before selecting a site for an orchard</vt:lpstr>
      <vt:lpstr>Influence of environmental factors on horticultural crop production </vt:lpstr>
      <vt:lpstr>               Humidity</vt:lpstr>
      <vt:lpstr>                     Wind:</vt:lpstr>
      <vt:lpstr>            Rainfall:</vt:lpstr>
      <vt:lpstr>              Propagation</vt:lpstr>
      <vt:lpstr>Methods of propagation:  </vt:lpstr>
      <vt:lpstr>Sexual (Seed) Propagation</vt:lpstr>
      <vt:lpstr>Advantages of Seed propagation</vt:lpstr>
      <vt:lpstr>Disadvantages of seed propagation</vt:lpstr>
      <vt:lpstr> Asexual propagation</vt:lpstr>
      <vt:lpstr>               continue</vt:lpstr>
      <vt:lpstr>                   Advantages: </vt:lpstr>
      <vt:lpstr>               Disadvantages: </vt:lpstr>
      <vt:lpstr>Which method of propagation is the best?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22</cp:revision>
  <dcterms:created xsi:type="dcterms:W3CDTF">2024-10-15T18:24:45Z</dcterms:created>
  <dcterms:modified xsi:type="dcterms:W3CDTF">2024-11-13T11:38:09Z</dcterms:modified>
</cp:coreProperties>
</file>