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8" r:id="rId1"/>
  </p:sldMasterIdLst>
  <p:sldIdLst>
    <p:sldId id="332"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88" autoAdjust="0"/>
    <p:restoredTop sz="94660"/>
  </p:normalViewPr>
  <p:slideViewPr>
    <p:cSldViewPr snapToGrid="0">
      <p:cViewPr varScale="1">
        <p:scale>
          <a:sx n="74" d="100"/>
          <a:sy n="74" d="100"/>
        </p:scale>
        <p:origin x="6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2272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71497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564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984942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077749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704237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993232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44497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7721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27002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10/29/2024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2212011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6567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63725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8365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10/29/2024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224530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57039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10/29/2024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34751119"/>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59865" y="2404534"/>
            <a:ext cx="5756856" cy="1646302"/>
          </a:xfrm>
        </p:spPr>
        <p:txBody>
          <a:bodyPr/>
          <a:lstStyle/>
          <a:p>
            <a:r>
              <a:rPr lang="en-GB" dirty="0" smtClean="0"/>
              <a:t>INTRODUCTION</a:t>
            </a:r>
            <a:br>
              <a:rPr lang="en-GB" dirty="0" smtClean="0"/>
            </a:br>
            <a:r>
              <a:rPr lang="en-GB" dirty="0" smtClean="0"/>
              <a:t>AGRICULTURE </a:t>
            </a:r>
            <a:endParaRPr lang="en-GB" dirty="0"/>
          </a:p>
        </p:txBody>
      </p:sp>
      <p:sp>
        <p:nvSpPr>
          <p:cNvPr id="3" name="Subtitle 2"/>
          <p:cNvSpPr>
            <a:spLocks noGrp="1"/>
          </p:cNvSpPr>
          <p:nvPr>
            <p:ph type="subTitle" idx="1"/>
          </p:nvPr>
        </p:nvSpPr>
        <p:spPr>
          <a:xfrm>
            <a:off x="4340299" y="4050836"/>
            <a:ext cx="1995987" cy="1096899"/>
          </a:xfrm>
        </p:spPr>
        <p:txBody>
          <a:bodyPr>
            <a:noAutofit/>
          </a:bodyPr>
          <a:lstStyle/>
          <a:p>
            <a:r>
              <a:rPr lang="en-GB" sz="4000" b="1" dirty="0"/>
              <a:t>BCA AND </a:t>
            </a:r>
            <a:r>
              <a:rPr lang="en-GB" sz="4000" b="1" dirty="0" smtClean="0"/>
              <a:t>BC-AHP</a:t>
            </a:r>
            <a:endParaRPr lang="en-GB" sz="4000" b="1" dirty="0"/>
          </a:p>
        </p:txBody>
      </p:sp>
    </p:spTree>
    <p:extLst>
      <p:ext uri="{BB962C8B-B14F-4D97-AF65-F5344CB8AC3E}">
        <p14:creationId xmlns:p14="http://schemas.microsoft.com/office/powerpoint/2010/main" val="42698407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Wild </a:t>
            </a:r>
            <a:r>
              <a:rPr lang="en-GB" dirty="0"/>
              <a:t>life</a:t>
            </a:r>
          </a:p>
        </p:txBody>
      </p:sp>
      <p:sp>
        <p:nvSpPr>
          <p:cNvPr id="3" name="Content Placeholder 2"/>
          <p:cNvSpPr>
            <a:spLocks noGrp="1"/>
          </p:cNvSpPr>
          <p:nvPr>
            <p:ph idx="1"/>
          </p:nvPr>
        </p:nvSpPr>
        <p:spPr/>
        <p:txBody>
          <a:bodyPr>
            <a:noAutofit/>
          </a:bodyPr>
          <a:lstStyle/>
          <a:p>
            <a:r>
              <a:rPr lang="en-GB" sz="2000" dirty="0" smtClean="0"/>
              <a:t>This </a:t>
            </a:r>
            <a:r>
              <a:rPr lang="en-GB" sz="2000" dirty="0"/>
              <a:t>is the discipline that deals directly with the production and management of wild life. </a:t>
            </a:r>
            <a:r>
              <a:rPr lang="en-GB" sz="2000" dirty="0" smtClean="0"/>
              <a:t>.</a:t>
            </a:r>
          </a:p>
          <a:p>
            <a:r>
              <a:rPr lang="en-GB" sz="2000" dirty="0" smtClean="0"/>
              <a:t>                                      </a:t>
            </a:r>
            <a:r>
              <a:rPr lang="en-GB" sz="2000" dirty="0">
                <a:solidFill>
                  <a:schemeClr val="accent2"/>
                </a:solidFill>
              </a:rPr>
              <a:t>Fisheries</a:t>
            </a:r>
            <a:r>
              <a:rPr lang="en-GB" sz="2000" dirty="0"/>
              <a:t> </a:t>
            </a:r>
            <a:endParaRPr lang="en-GB" sz="2000" dirty="0" smtClean="0"/>
          </a:p>
          <a:p>
            <a:r>
              <a:rPr lang="en-GB" sz="2000" dirty="0" smtClean="0"/>
              <a:t>This </a:t>
            </a:r>
            <a:r>
              <a:rPr lang="en-GB" sz="2000" dirty="0"/>
              <a:t>relates to the production and management of fish and their products. k. Agricultural engineering This is the study that deals with farm machinery and mechanisation. </a:t>
            </a:r>
            <a:endParaRPr lang="en-GB" sz="2000" dirty="0" smtClean="0"/>
          </a:p>
          <a:p>
            <a:r>
              <a:rPr lang="en-GB" sz="2000" dirty="0" smtClean="0">
                <a:solidFill>
                  <a:schemeClr val="accent2"/>
                </a:solidFill>
              </a:rPr>
              <a:t>                               Agricultural engineers</a:t>
            </a:r>
          </a:p>
          <a:p>
            <a:r>
              <a:rPr lang="en-GB" sz="2000" dirty="0" smtClean="0"/>
              <a:t> </a:t>
            </a:r>
            <a:r>
              <a:rPr lang="en-GB" sz="2000" dirty="0"/>
              <a:t>are inventors of agricultural implements; they design, fabricate and maintain various agricultural implements and equipment used within the agricultural sector.</a:t>
            </a:r>
          </a:p>
        </p:txBody>
      </p:sp>
    </p:spTree>
    <p:extLst>
      <p:ext uri="{BB962C8B-B14F-4D97-AF65-F5344CB8AC3E}">
        <p14:creationId xmlns:p14="http://schemas.microsoft.com/office/powerpoint/2010/main" val="3702213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Importance </a:t>
            </a:r>
            <a:r>
              <a:rPr lang="en-GB" dirty="0"/>
              <a:t>of Agriculture</a:t>
            </a:r>
          </a:p>
        </p:txBody>
      </p:sp>
      <p:sp>
        <p:nvSpPr>
          <p:cNvPr id="3" name="Content Placeholder 2"/>
          <p:cNvSpPr>
            <a:spLocks noGrp="1"/>
          </p:cNvSpPr>
          <p:nvPr>
            <p:ph idx="1"/>
          </p:nvPr>
        </p:nvSpPr>
        <p:spPr/>
        <p:txBody>
          <a:bodyPr>
            <a:normAutofit/>
          </a:bodyPr>
          <a:lstStyle/>
          <a:p>
            <a:r>
              <a:rPr lang="en-GB" sz="3600" dirty="0" smtClean="0"/>
              <a:t>Food</a:t>
            </a:r>
          </a:p>
          <a:p>
            <a:r>
              <a:rPr lang="en-GB" sz="3600" dirty="0"/>
              <a:t>Raw </a:t>
            </a:r>
            <a:r>
              <a:rPr lang="en-GB" sz="3600" dirty="0" smtClean="0"/>
              <a:t>materials</a:t>
            </a:r>
          </a:p>
          <a:p>
            <a:r>
              <a:rPr lang="en-GB" sz="3600" dirty="0"/>
              <a:t>Foreign </a:t>
            </a:r>
            <a:r>
              <a:rPr lang="en-GB" sz="3600" dirty="0" smtClean="0"/>
              <a:t>exchange</a:t>
            </a:r>
          </a:p>
          <a:p>
            <a:r>
              <a:rPr lang="en-GB" sz="3600" dirty="0"/>
              <a:t>Employment </a:t>
            </a:r>
            <a:r>
              <a:rPr lang="en-GB" sz="3600" dirty="0" smtClean="0"/>
              <a:t>opportunity</a:t>
            </a:r>
          </a:p>
          <a:p>
            <a:r>
              <a:rPr lang="en-GB" sz="3600" dirty="0"/>
              <a:t>Provision of capital</a:t>
            </a:r>
          </a:p>
        </p:txBody>
      </p:sp>
    </p:spTree>
    <p:extLst>
      <p:ext uri="{BB962C8B-B14F-4D97-AF65-F5344CB8AC3E}">
        <p14:creationId xmlns:p14="http://schemas.microsoft.com/office/powerpoint/2010/main" val="1870203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r>
              <a:rPr lang="en-GB" dirty="0"/>
              <a:t>Concept of Agricultural Development</a:t>
            </a:r>
          </a:p>
        </p:txBody>
      </p:sp>
      <p:sp>
        <p:nvSpPr>
          <p:cNvPr id="3" name="Content Placeholder 2"/>
          <p:cNvSpPr>
            <a:spLocks noGrp="1"/>
          </p:cNvSpPr>
          <p:nvPr>
            <p:ph idx="1"/>
          </p:nvPr>
        </p:nvSpPr>
        <p:spPr>
          <a:xfrm>
            <a:off x="244699" y="2160589"/>
            <a:ext cx="9762185" cy="4330363"/>
          </a:xfrm>
        </p:spPr>
        <p:txBody>
          <a:bodyPr>
            <a:noAutofit/>
          </a:bodyPr>
          <a:lstStyle/>
          <a:p>
            <a:pPr algn="just"/>
            <a:r>
              <a:rPr lang="en-GB" sz="2000" dirty="0" smtClean="0"/>
              <a:t>With </a:t>
            </a:r>
            <a:r>
              <a:rPr lang="en-GB" sz="2000" dirty="0"/>
              <a:t>respect to the agricultural sector, development implies sustained improvement, advancement or growth in the various facets of the </a:t>
            </a:r>
            <a:r>
              <a:rPr lang="en-GB" sz="2000" dirty="0" err="1"/>
              <a:t>sectori.e</a:t>
            </a:r>
            <a:r>
              <a:rPr lang="en-GB" sz="2000" dirty="0"/>
              <a:t>. crops, livestock etc., which simultaneously enhance the standard of living of vast majority of the people, especially farmers. Thus, there can be agricultural growth without development; for example, when few farmers (in most cases, rich farmers/industrialist,) experience increased output and standard of living</a:t>
            </a:r>
            <a:r>
              <a:rPr lang="en-GB" sz="2000" dirty="0" smtClean="0"/>
              <a:t>.</a:t>
            </a:r>
          </a:p>
          <a:p>
            <a:pPr algn="just"/>
            <a:r>
              <a:rPr lang="en-GB" sz="2000" dirty="0" smtClean="0"/>
              <a:t> </a:t>
            </a:r>
            <a:r>
              <a:rPr lang="en-GB" sz="2000" dirty="0"/>
              <a:t>Suffice it to opine that there is reduction in unemployment and under-employment when a large proportion of the population is engaged in agricultural production. </a:t>
            </a:r>
            <a:endParaRPr lang="en-GB" sz="2000" dirty="0" smtClean="0"/>
          </a:p>
          <a:p>
            <a:pPr algn="just"/>
            <a:r>
              <a:rPr lang="en-GB" sz="2000" dirty="0" smtClean="0"/>
              <a:t>This </a:t>
            </a:r>
            <a:r>
              <a:rPr lang="en-GB" sz="2000" dirty="0"/>
              <a:t>is also reflected in increased gross domestic product of the economy</a:t>
            </a:r>
          </a:p>
        </p:txBody>
      </p:sp>
    </p:spTree>
    <p:extLst>
      <p:ext uri="{BB962C8B-B14F-4D97-AF65-F5344CB8AC3E}">
        <p14:creationId xmlns:p14="http://schemas.microsoft.com/office/powerpoint/2010/main" val="2366540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Fully </a:t>
            </a:r>
            <a:r>
              <a:rPr lang="en-GB" dirty="0"/>
              <a:t>Monetised </a:t>
            </a:r>
            <a:r>
              <a:rPr lang="en-GB" dirty="0" smtClean="0"/>
              <a:t>Economy               </a:t>
            </a:r>
            <a:endParaRPr lang="en-GB" dirty="0"/>
          </a:p>
        </p:txBody>
      </p:sp>
      <p:sp>
        <p:nvSpPr>
          <p:cNvPr id="3" name="Content Placeholder 2"/>
          <p:cNvSpPr>
            <a:spLocks noGrp="1"/>
          </p:cNvSpPr>
          <p:nvPr>
            <p:ph idx="1"/>
          </p:nvPr>
        </p:nvSpPr>
        <p:spPr/>
        <p:txBody>
          <a:bodyPr>
            <a:normAutofit lnSpcReduction="10000"/>
          </a:bodyPr>
          <a:lstStyle/>
          <a:p>
            <a:pPr algn="just"/>
            <a:r>
              <a:rPr lang="en-GB" sz="2400" dirty="0" smtClean="0"/>
              <a:t>A </a:t>
            </a:r>
            <a:r>
              <a:rPr lang="en-GB" sz="2400" dirty="0"/>
              <a:t>fully monetised economy has exportation of agricultural products as one of its policy objectives. Also, agricultural development in such an economy reflects the features of basic subsistence economy; </a:t>
            </a:r>
            <a:endParaRPr lang="en-GB" sz="2400" dirty="0" smtClean="0"/>
          </a:p>
          <a:p>
            <a:pPr algn="just"/>
            <a:r>
              <a:rPr lang="en-GB" sz="2400" dirty="0" smtClean="0"/>
              <a:t>in </a:t>
            </a:r>
            <a:r>
              <a:rPr lang="en-GB" sz="2400" dirty="0"/>
              <a:t>addition to increased cash or export crop production. </a:t>
            </a:r>
            <a:endParaRPr lang="en-GB" sz="2400" dirty="0" smtClean="0"/>
          </a:p>
          <a:p>
            <a:pPr algn="just"/>
            <a:r>
              <a:rPr lang="en-GB" sz="2400" dirty="0" smtClean="0"/>
              <a:t>Invariably</a:t>
            </a:r>
            <a:r>
              <a:rPr lang="en-GB" sz="2400" dirty="0"/>
              <a:t>, there will be improvement in the quality of the crops exported; </a:t>
            </a:r>
            <a:endParaRPr lang="en-GB" sz="2400" dirty="0" smtClean="0"/>
          </a:p>
          <a:p>
            <a:pPr algn="just"/>
            <a:r>
              <a:rPr lang="en-GB" sz="2400" dirty="0" smtClean="0"/>
              <a:t>foreign </a:t>
            </a:r>
            <a:r>
              <a:rPr lang="en-GB" sz="2400" dirty="0"/>
              <a:t>exchange earnings are used to purchase capital goods which are needed for the various stages of development process within the economy</a:t>
            </a:r>
            <a:r>
              <a:rPr lang="en-GB" dirty="0"/>
              <a:t>.</a:t>
            </a:r>
          </a:p>
        </p:txBody>
      </p:sp>
    </p:spTree>
    <p:extLst>
      <p:ext uri="{BB962C8B-B14F-4D97-AF65-F5344CB8AC3E}">
        <p14:creationId xmlns:p14="http://schemas.microsoft.com/office/powerpoint/2010/main" val="1698210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Industrial </a:t>
            </a:r>
            <a:r>
              <a:rPr lang="en-GB" dirty="0"/>
              <a:t>Economy</a:t>
            </a:r>
          </a:p>
        </p:txBody>
      </p:sp>
      <p:sp>
        <p:nvSpPr>
          <p:cNvPr id="3" name="Content Placeholder 2"/>
          <p:cNvSpPr>
            <a:spLocks noGrp="1"/>
          </p:cNvSpPr>
          <p:nvPr>
            <p:ph idx="1"/>
          </p:nvPr>
        </p:nvSpPr>
        <p:spPr/>
        <p:txBody>
          <a:bodyPr>
            <a:normAutofit fontScale="92500"/>
          </a:bodyPr>
          <a:lstStyle/>
          <a:p>
            <a:pPr algn="just"/>
            <a:r>
              <a:rPr lang="en-GB" sz="2400" dirty="0" smtClean="0"/>
              <a:t>Within </a:t>
            </a:r>
            <a:r>
              <a:rPr lang="en-GB" sz="2400" dirty="0"/>
              <a:t>an industrial economy, agricultural development occurs when there is adequate supply of raw materials to local agricultural industries</a:t>
            </a:r>
            <a:r>
              <a:rPr lang="en-GB" sz="2400" dirty="0" smtClean="0"/>
              <a:t>.</a:t>
            </a:r>
          </a:p>
          <a:p>
            <a:pPr algn="just"/>
            <a:r>
              <a:rPr lang="en-GB" sz="2400" dirty="0"/>
              <a:t>This leads to expansion of industries, creation of job opportunities, reduction in underemployment. Thus, there is increase in food supplies to the growing industrial population. </a:t>
            </a:r>
            <a:endParaRPr lang="en-GB" sz="2400" dirty="0" smtClean="0"/>
          </a:p>
          <a:p>
            <a:pPr algn="just"/>
            <a:r>
              <a:rPr lang="en-GB" sz="2400" dirty="0" smtClean="0"/>
              <a:t>Although </a:t>
            </a:r>
            <a:r>
              <a:rPr lang="en-GB" sz="2400" dirty="0"/>
              <a:t>the number of people engaged in farming may decline, the productivity of the people remaining will increase, with the use of improved farming practices and efficient implements</a:t>
            </a:r>
            <a:r>
              <a:rPr lang="en-GB" dirty="0"/>
              <a:t>.</a:t>
            </a:r>
          </a:p>
        </p:txBody>
      </p:sp>
    </p:spTree>
    <p:extLst>
      <p:ext uri="{BB962C8B-B14F-4D97-AF65-F5344CB8AC3E}">
        <p14:creationId xmlns:p14="http://schemas.microsoft.com/office/powerpoint/2010/main" val="1712069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continue</a:t>
            </a:r>
            <a:endParaRPr lang="en-GB" dirty="0"/>
          </a:p>
        </p:txBody>
      </p:sp>
      <p:sp>
        <p:nvSpPr>
          <p:cNvPr id="3" name="Content Placeholder 2"/>
          <p:cNvSpPr>
            <a:spLocks noGrp="1"/>
          </p:cNvSpPr>
          <p:nvPr>
            <p:ph idx="1"/>
          </p:nvPr>
        </p:nvSpPr>
        <p:spPr>
          <a:xfrm>
            <a:off x="677334" y="2160589"/>
            <a:ext cx="8596668" cy="4343242"/>
          </a:xfrm>
        </p:spPr>
        <p:txBody>
          <a:bodyPr>
            <a:noAutofit/>
          </a:bodyPr>
          <a:lstStyle/>
          <a:p>
            <a:r>
              <a:rPr lang="en-GB" sz="2800" dirty="0"/>
              <a:t>It is important to note that in all the three types of economy, </a:t>
            </a:r>
            <a:endParaRPr lang="en-GB" sz="2800" dirty="0" smtClean="0"/>
          </a:p>
          <a:p>
            <a:r>
              <a:rPr lang="en-GB" sz="2800" dirty="0" smtClean="0"/>
              <a:t>there </a:t>
            </a:r>
            <a:r>
              <a:rPr lang="en-GB" sz="2800" dirty="0"/>
              <a:t>is a sustained increase in farmers’ output, leading to increase in income and standard of living of the farming population</a:t>
            </a:r>
            <a:r>
              <a:rPr lang="en-GB" sz="2800" dirty="0" smtClean="0"/>
              <a:t>.</a:t>
            </a:r>
          </a:p>
          <a:p>
            <a:r>
              <a:rPr lang="en-GB" sz="2800" dirty="0" smtClean="0"/>
              <a:t> </a:t>
            </a:r>
            <a:r>
              <a:rPr lang="en-GB" sz="2800" dirty="0"/>
              <a:t>Besides, each economy has the feature of the three types of economies discussed above. Hence, there is rarely a distinction or demarcation between the three.</a:t>
            </a:r>
          </a:p>
        </p:txBody>
      </p:sp>
    </p:spTree>
    <p:extLst>
      <p:ext uri="{BB962C8B-B14F-4D97-AF65-F5344CB8AC3E}">
        <p14:creationId xmlns:p14="http://schemas.microsoft.com/office/powerpoint/2010/main" val="40190896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Role </a:t>
            </a:r>
            <a:r>
              <a:rPr lang="en-GB" dirty="0"/>
              <a:t>of Science and Technology in </a:t>
            </a:r>
            <a:r>
              <a:rPr lang="en-GB" dirty="0" smtClean="0"/>
              <a:t>     Agriculture</a:t>
            </a:r>
            <a:endParaRPr lang="en-GB" dirty="0"/>
          </a:p>
        </p:txBody>
      </p:sp>
      <p:sp>
        <p:nvSpPr>
          <p:cNvPr id="3" name="Content Placeholder 2"/>
          <p:cNvSpPr>
            <a:spLocks noGrp="1"/>
          </p:cNvSpPr>
          <p:nvPr>
            <p:ph idx="1"/>
          </p:nvPr>
        </p:nvSpPr>
        <p:spPr/>
        <p:txBody>
          <a:bodyPr>
            <a:normAutofit fontScale="92500" lnSpcReduction="10000"/>
          </a:bodyPr>
          <a:lstStyle/>
          <a:p>
            <a:pPr algn="just"/>
            <a:r>
              <a:rPr lang="en-GB" sz="2400" dirty="0"/>
              <a:t>Consequent upon the desire to increase efficiency in agricultural production, some farmers now specialise in some specific aspects of agriculture, such as poultry, cattle rearing, piggery and cultivation of specific crops. </a:t>
            </a:r>
            <a:endParaRPr lang="en-GB" sz="2400" dirty="0" smtClean="0"/>
          </a:p>
          <a:p>
            <a:pPr algn="just"/>
            <a:r>
              <a:rPr lang="en-GB" sz="2400" dirty="0" smtClean="0"/>
              <a:t>Thus</a:t>
            </a:r>
            <a:r>
              <a:rPr lang="en-GB" sz="2400" dirty="0"/>
              <a:t>, science and technology has played a significant role in the areas of mechanisation of agricultural production, protection of crops and animals, improvement of soil fertility for increased crop yield, production of disease resistant varieties of crop and species of animals. </a:t>
            </a:r>
            <a:endParaRPr lang="en-GB" sz="2400" dirty="0" smtClean="0"/>
          </a:p>
          <a:p>
            <a:pPr algn="just"/>
            <a:r>
              <a:rPr lang="en-GB" sz="2400" dirty="0" smtClean="0"/>
              <a:t>Still </a:t>
            </a:r>
            <a:r>
              <a:rPr lang="en-GB" sz="2400" dirty="0"/>
              <a:t>on the major contributions of science and technology in agriculture, let us consider the following</a:t>
            </a:r>
            <a:r>
              <a:rPr lang="en-GB" dirty="0"/>
              <a:t>.</a:t>
            </a:r>
          </a:p>
        </p:txBody>
      </p:sp>
    </p:spTree>
    <p:extLst>
      <p:ext uri="{BB962C8B-B14F-4D97-AF65-F5344CB8AC3E}">
        <p14:creationId xmlns:p14="http://schemas.microsoft.com/office/powerpoint/2010/main" val="911197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continue</a:t>
            </a:r>
            <a:endParaRPr lang="en-GB" dirty="0"/>
          </a:p>
        </p:txBody>
      </p:sp>
      <p:sp>
        <p:nvSpPr>
          <p:cNvPr id="3" name="Content Placeholder 2"/>
          <p:cNvSpPr>
            <a:spLocks noGrp="1"/>
          </p:cNvSpPr>
          <p:nvPr>
            <p:ph idx="1"/>
          </p:nvPr>
        </p:nvSpPr>
        <p:spPr/>
        <p:txBody>
          <a:bodyPr>
            <a:normAutofit/>
          </a:bodyPr>
          <a:lstStyle/>
          <a:p>
            <a:r>
              <a:rPr lang="en-GB" sz="4000" dirty="0"/>
              <a:t>Mechanisation of agricultural </a:t>
            </a:r>
            <a:r>
              <a:rPr lang="en-GB" sz="4000" dirty="0" smtClean="0"/>
              <a:t>production</a:t>
            </a:r>
          </a:p>
          <a:p>
            <a:r>
              <a:rPr lang="en-GB" sz="4000" dirty="0"/>
              <a:t>Protection of crops and </a:t>
            </a:r>
            <a:r>
              <a:rPr lang="en-GB" sz="4000" dirty="0" smtClean="0"/>
              <a:t>livestock</a:t>
            </a:r>
          </a:p>
          <a:p>
            <a:r>
              <a:rPr lang="en-GB" sz="4000" dirty="0" smtClean="0"/>
              <a:t>Breeding</a:t>
            </a:r>
          </a:p>
          <a:p>
            <a:r>
              <a:rPr lang="en-GB" sz="4000" dirty="0"/>
              <a:t>Improvement of soil fertility</a:t>
            </a:r>
          </a:p>
        </p:txBody>
      </p:sp>
    </p:spTree>
    <p:extLst>
      <p:ext uri="{BB962C8B-B14F-4D97-AF65-F5344CB8AC3E}">
        <p14:creationId xmlns:p14="http://schemas.microsoft.com/office/powerpoint/2010/main" val="10188949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Factors </a:t>
            </a:r>
            <a:r>
              <a:rPr lang="en-GB" dirty="0"/>
              <a:t>Responsible for Agricultural Development</a:t>
            </a:r>
          </a:p>
        </p:txBody>
      </p:sp>
      <p:sp>
        <p:nvSpPr>
          <p:cNvPr id="3" name="Content Placeholder 2"/>
          <p:cNvSpPr>
            <a:spLocks noGrp="1"/>
          </p:cNvSpPr>
          <p:nvPr>
            <p:ph idx="1"/>
          </p:nvPr>
        </p:nvSpPr>
        <p:spPr>
          <a:xfrm>
            <a:off x="677334" y="2160589"/>
            <a:ext cx="9059094" cy="4214453"/>
          </a:xfrm>
        </p:spPr>
        <p:txBody>
          <a:bodyPr>
            <a:noAutofit/>
          </a:bodyPr>
          <a:lstStyle/>
          <a:p>
            <a:pPr algn="just"/>
            <a:r>
              <a:rPr lang="en-GB" sz="2800" dirty="0"/>
              <a:t>From our discussion in </a:t>
            </a:r>
            <a:r>
              <a:rPr lang="en-GB" sz="2800" dirty="0" smtClean="0"/>
              <a:t>the previous </a:t>
            </a:r>
            <a:r>
              <a:rPr lang="en-GB" sz="2800" dirty="0" err="1" smtClean="0"/>
              <a:t>slids</a:t>
            </a:r>
            <a:r>
              <a:rPr lang="en-GB" sz="2800" dirty="0" smtClean="0"/>
              <a:t> , </a:t>
            </a:r>
            <a:r>
              <a:rPr lang="en-GB" sz="2800" dirty="0"/>
              <a:t>you would have observed that agricultural development is a necessary condition for economic development in any nation, particularly an agrarian economy; hence agriculture is one sector in which Nigeria has a comparative advantage as it offers the greatest potential for expanding the productive base of the economy and diversifying its sources of foreign exchange through exports. </a:t>
            </a:r>
            <a:endParaRPr lang="en-GB" sz="2800" dirty="0" smtClean="0"/>
          </a:p>
        </p:txBody>
      </p:sp>
    </p:spTree>
    <p:extLst>
      <p:ext uri="{BB962C8B-B14F-4D97-AF65-F5344CB8AC3E}">
        <p14:creationId xmlns:p14="http://schemas.microsoft.com/office/powerpoint/2010/main" val="1616998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The factors responsible for agricultural development are discussed below</a:t>
            </a:r>
            <a:br>
              <a:rPr lang="en-GB" dirty="0"/>
            </a:b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sz="2800" dirty="0" smtClean="0">
                <a:solidFill>
                  <a:schemeClr val="accent2"/>
                </a:solidFill>
              </a:rPr>
              <a:t>                   Effective </a:t>
            </a:r>
            <a:r>
              <a:rPr lang="en-GB" sz="2800" dirty="0">
                <a:solidFill>
                  <a:schemeClr val="accent2"/>
                </a:solidFill>
              </a:rPr>
              <a:t>agricultural </a:t>
            </a:r>
            <a:r>
              <a:rPr lang="en-GB" sz="2800" dirty="0" smtClean="0">
                <a:solidFill>
                  <a:schemeClr val="accent2"/>
                </a:solidFill>
              </a:rPr>
              <a:t>planning</a:t>
            </a:r>
          </a:p>
          <a:p>
            <a:pPr marL="0" indent="0">
              <a:buNone/>
            </a:pPr>
            <a:r>
              <a:rPr lang="en-GB" dirty="0" smtClean="0"/>
              <a:t> </a:t>
            </a:r>
            <a:r>
              <a:rPr lang="en-GB" sz="2800" dirty="0"/>
              <a:t>Agricultural planning is a conscious, sustained and systematic attempt made by the government, Non-Governmental Organisations (NGOs) or private sector to utilise the available agricultural resources of the country to the benefit of farmers and the entire populace. Proper planning of all activities within the agricultural sector is, therefore, imperative for rapid </a:t>
            </a:r>
            <a:r>
              <a:rPr lang="en-GB" sz="2800" dirty="0" smtClean="0"/>
              <a:t>development.</a:t>
            </a:r>
            <a:endParaRPr lang="en-GB" dirty="0"/>
          </a:p>
        </p:txBody>
      </p:sp>
    </p:spTree>
    <p:extLst>
      <p:ext uri="{BB962C8B-B14F-4D97-AF65-F5344CB8AC3E}">
        <p14:creationId xmlns:p14="http://schemas.microsoft.com/office/powerpoint/2010/main" val="1330311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Origin </a:t>
            </a:r>
            <a:r>
              <a:rPr lang="en-GB" dirty="0"/>
              <a:t>of Agriculture</a:t>
            </a:r>
          </a:p>
        </p:txBody>
      </p:sp>
      <p:sp>
        <p:nvSpPr>
          <p:cNvPr id="3" name="Content Placeholder 2"/>
          <p:cNvSpPr>
            <a:spLocks noGrp="1"/>
          </p:cNvSpPr>
          <p:nvPr>
            <p:ph idx="1"/>
          </p:nvPr>
        </p:nvSpPr>
        <p:spPr>
          <a:xfrm>
            <a:off x="677334" y="1648496"/>
            <a:ext cx="10527286" cy="4945487"/>
          </a:xfrm>
        </p:spPr>
        <p:txBody>
          <a:bodyPr>
            <a:noAutofit/>
          </a:bodyPr>
          <a:lstStyle/>
          <a:p>
            <a:r>
              <a:rPr lang="en-GB" sz="2000" dirty="0"/>
              <a:t>Right from the creation of man, agriculture has been a major occupation in existence. Man has survived as a hunter and as a gatherer of fruits; he has depended on the elements of nature such as vegetation, rivers and lakes, just as all other living animals have done. </a:t>
            </a:r>
            <a:endParaRPr lang="en-GB" sz="2000" dirty="0" smtClean="0"/>
          </a:p>
          <a:p>
            <a:r>
              <a:rPr lang="en-GB" sz="2000" dirty="0" smtClean="0"/>
              <a:t>The </a:t>
            </a:r>
            <a:r>
              <a:rPr lang="en-GB" sz="2000" dirty="0"/>
              <a:t>early man- in the course of searching for food, clothing and shelter, adopted agricultural practices as his technical skill and materials resources grew. </a:t>
            </a:r>
            <a:endParaRPr lang="en-GB" sz="2000" dirty="0" smtClean="0"/>
          </a:p>
          <a:p>
            <a:r>
              <a:rPr lang="en-GB" sz="2000" dirty="0" smtClean="0"/>
              <a:t>His </a:t>
            </a:r>
            <a:r>
              <a:rPr lang="en-GB" sz="2000" dirty="0"/>
              <a:t>primary objective, then, was to get fed and once this was accomplished, he was contented. With the passage of time, man observed that seeds thrown away germinated and produced fruits similar to the original ones consumed. </a:t>
            </a:r>
            <a:endParaRPr lang="en-GB" sz="2000" dirty="0" smtClean="0"/>
          </a:p>
          <a:p>
            <a:r>
              <a:rPr lang="en-GB" sz="2000" dirty="0" smtClean="0"/>
              <a:t>Sticks </a:t>
            </a:r>
            <a:r>
              <a:rPr lang="en-GB" sz="2000" dirty="0"/>
              <a:t>and woods were the first farming tools. By trial and error, some animals were made to live in close contact with man through the keeping of the young ones caught during hunting. Animals were, thus, domesticated.</a:t>
            </a:r>
          </a:p>
        </p:txBody>
      </p:sp>
    </p:spTree>
    <p:extLst>
      <p:ext uri="{BB962C8B-B14F-4D97-AF65-F5344CB8AC3E}">
        <p14:creationId xmlns:p14="http://schemas.microsoft.com/office/powerpoint/2010/main" val="29028727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Agricultural </a:t>
            </a:r>
            <a:r>
              <a:rPr lang="en-GB" dirty="0"/>
              <a:t>inputs</a:t>
            </a:r>
          </a:p>
        </p:txBody>
      </p:sp>
      <p:sp>
        <p:nvSpPr>
          <p:cNvPr id="3" name="Content Placeholder 2"/>
          <p:cNvSpPr>
            <a:spLocks noGrp="1"/>
          </p:cNvSpPr>
          <p:nvPr>
            <p:ph idx="1"/>
          </p:nvPr>
        </p:nvSpPr>
        <p:spPr>
          <a:xfrm>
            <a:off x="218941" y="2160589"/>
            <a:ext cx="11346287" cy="4472031"/>
          </a:xfrm>
        </p:spPr>
        <p:txBody>
          <a:bodyPr>
            <a:noAutofit/>
          </a:bodyPr>
          <a:lstStyle/>
          <a:p>
            <a:r>
              <a:rPr lang="en-GB" sz="2400" dirty="0" smtClean="0"/>
              <a:t>The </a:t>
            </a:r>
            <a:r>
              <a:rPr lang="en-GB" sz="2400" dirty="0"/>
              <a:t>main inputs used for agricultural production include agro-chemicals, fertilizers, herbicides, pesticides, fungicides etc., improved seeds and seedlings, agricultural machinery (tractors, combine harvesters, planters, riggers) etc. </a:t>
            </a:r>
            <a:endParaRPr lang="en-GB" sz="2400" dirty="0" smtClean="0"/>
          </a:p>
          <a:p>
            <a:r>
              <a:rPr lang="en-GB" sz="2400" dirty="0" smtClean="0"/>
              <a:t>For </a:t>
            </a:r>
            <a:r>
              <a:rPr lang="en-GB" sz="2400" dirty="0"/>
              <a:t>improved agricultural production and agricultural development, there is need for efficient distribution of these inputs, especially to small scale farmers</a:t>
            </a:r>
            <a:r>
              <a:rPr lang="en-GB" sz="2400" dirty="0" smtClean="0"/>
              <a:t>.</a:t>
            </a:r>
          </a:p>
          <a:p>
            <a:r>
              <a:rPr lang="en-GB" sz="2400" dirty="0" smtClean="0"/>
              <a:t> </a:t>
            </a:r>
            <a:r>
              <a:rPr lang="en-GB" sz="2400" dirty="0"/>
              <a:t>The inputs need to be procured and supplied timely and in adequate quantity to farmers, in view of the complementary nature and seasonality of their application on the farm. This will enable the farmer to benefit, fully, from the use of the inputs</a:t>
            </a:r>
          </a:p>
        </p:txBody>
      </p:sp>
    </p:spTree>
    <p:extLst>
      <p:ext uri="{BB962C8B-B14F-4D97-AF65-F5344CB8AC3E}">
        <p14:creationId xmlns:p14="http://schemas.microsoft.com/office/powerpoint/2010/main" val="24936905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Financial </a:t>
            </a:r>
            <a:r>
              <a:rPr lang="en-GB" dirty="0"/>
              <a:t>resources</a:t>
            </a:r>
          </a:p>
        </p:txBody>
      </p:sp>
      <p:sp>
        <p:nvSpPr>
          <p:cNvPr id="3" name="Content Placeholder 2"/>
          <p:cNvSpPr>
            <a:spLocks noGrp="1"/>
          </p:cNvSpPr>
          <p:nvPr>
            <p:ph idx="1"/>
          </p:nvPr>
        </p:nvSpPr>
        <p:spPr>
          <a:xfrm>
            <a:off x="309093" y="2160589"/>
            <a:ext cx="9955369" cy="4459152"/>
          </a:xfrm>
        </p:spPr>
        <p:txBody>
          <a:bodyPr>
            <a:normAutofit fontScale="92500"/>
          </a:bodyPr>
          <a:lstStyle/>
          <a:p>
            <a:r>
              <a:rPr lang="en-GB" sz="2400" dirty="0" smtClean="0"/>
              <a:t>Capital </a:t>
            </a:r>
            <a:r>
              <a:rPr lang="en-GB" sz="2400" dirty="0"/>
              <a:t>is very essential for agricultural development, because a lot of infrastructure is needed. Besides, agricultural production requires the purchase of farm inputs- as mentioned above. Planning- in relation to manpower, research and staff emoluments require large capital outlay. </a:t>
            </a:r>
            <a:endParaRPr lang="en-GB" sz="2400" dirty="0" smtClean="0"/>
          </a:p>
          <a:p>
            <a:r>
              <a:rPr lang="en-GB" sz="2400" dirty="0" smtClean="0"/>
              <a:t>These </a:t>
            </a:r>
            <a:r>
              <a:rPr lang="en-GB" sz="2400" dirty="0"/>
              <a:t>are carried out at macro-level. Capital is needed by farmers to break the vicious cycle created by low productivity, low income and low savings. You will remember that in the past, the family was the major source of agricultural labour. In recent times, as a result of increased educational opportunities and rapid exodus of able-bodied agricultural labour to urban </a:t>
            </a:r>
            <a:r>
              <a:rPr lang="en-GB" sz="2400" dirty="0" err="1"/>
              <a:t>centers</a:t>
            </a:r>
            <a:r>
              <a:rPr lang="en-GB" sz="2400" dirty="0"/>
              <a:t>, there is great strain on the little family labour on the farm. Consequently, there is greater need for hired labour</a:t>
            </a:r>
            <a:r>
              <a:rPr lang="en-GB" dirty="0"/>
              <a:t>.</a:t>
            </a:r>
          </a:p>
        </p:txBody>
      </p:sp>
    </p:spTree>
    <p:extLst>
      <p:ext uri="{BB962C8B-B14F-4D97-AF65-F5344CB8AC3E}">
        <p14:creationId xmlns:p14="http://schemas.microsoft.com/office/powerpoint/2010/main" val="37374207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continue</a:t>
            </a:r>
            <a:endParaRPr lang="en-GB" dirty="0"/>
          </a:p>
        </p:txBody>
      </p:sp>
      <p:sp>
        <p:nvSpPr>
          <p:cNvPr id="3" name="Content Placeholder 2"/>
          <p:cNvSpPr>
            <a:spLocks noGrp="1"/>
          </p:cNvSpPr>
          <p:nvPr>
            <p:ph idx="1"/>
          </p:nvPr>
        </p:nvSpPr>
        <p:spPr>
          <a:xfrm>
            <a:off x="399245" y="1352282"/>
            <a:ext cx="11346287" cy="5306095"/>
          </a:xfrm>
        </p:spPr>
        <p:txBody>
          <a:bodyPr>
            <a:noAutofit/>
          </a:bodyPr>
          <a:lstStyle/>
          <a:p>
            <a:r>
              <a:rPr lang="en-GB" sz="2400" dirty="0"/>
              <a:t>As with the other sectors of the economy, the increased demand for labour has resulted in rise in labour wages. To meet these, farmers need to have access to credit facilities. Such credit can also be used to purchase inputs to achieve increased productivity. </a:t>
            </a:r>
            <a:endParaRPr lang="en-GB" sz="2400" dirty="0" smtClean="0"/>
          </a:p>
          <a:p>
            <a:r>
              <a:rPr lang="en-GB" sz="2400" dirty="0" smtClean="0"/>
              <a:t>Thus</a:t>
            </a:r>
            <a:r>
              <a:rPr lang="en-GB" sz="2400" dirty="0"/>
              <a:t>, credit need to be made available at the time required by farmers and at reasonable interest rates. Adequate supervision of the use of the credit is, however, necessary to ensure that it is spent on productive activities only. Some experts have argued that in order to achieve the prudent use of the production credit facility, farmers should be given consumption credit in addition to the agricultural production credit</a:t>
            </a:r>
            <a:r>
              <a:rPr lang="en-GB" sz="2400" dirty="0" smtClean="0"/>
              <a:t>.</a:t>
            </a:r>
          </a:p>
          <a:p>
            <a:r>
              <a:rPr lang="en-GB" sz="2400" dirty="0" smtClean="0"/>
              <a:t> </a:t>
            </a:r>
            <a:r>
              <a:rPr lang="en-GB" sz="2400" dirty="0"/>
              <a:t>This, as suggested, will assist the farmers in meeting their consumption expenses during the period between planting and harvesting or unfavourable weather conditions. </a:t>
            </a:r>
          </a:p>
        </p:txBody>
      </p:sp>
    </p:spTree>
    <p:extLst>
      <p:ext uri="{BB962C8B-B14F-4D97-AF65-F5344CB8AC3E}">
        <p14:creationId xmlns:p14="http://schemas.microsoft.com/office/powerpoint/2010/main" val="5880078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Manpower </a:t>
            </a:r>
            <a:r>
              <a:rPr lang="en-GB" dirty="0"/>
              <a:t>development</a:t>
            </a:r>
          </a:p>
        </p:txBody>
      </p:sp>
      <p:sp>
        <p:nvSpPr>
          <p:cNvPr id="3" name="Content Placeholder 2"/>
          <p:cNvSpPr>
            <a:spLocks noGrp="1"/>
          </p:cNvSpPr>
          <p:nvPr>
            <p:ph idx="1"/>
          </p:nvPr>
        </p:nvSpPr>
        <p:spPr>
          <a:xfrm>
            <a:off x="677333" y="2160589"/>
            <a:ext cx="9870463" cy="4472031"/>
          </a:xfrm>
        </p:spPr>
        <p:txBody>
          <a:bodyPr>
            <a:noAutofit/>
          </a:bodyPr>
          <a:lstStyle/>
          <a:p>
            <a:r>
              <a:rPr lang="en-GB" sz="2400" dirty="0" smtClean="0"/>
              <a:t>Manpower </a:t>
            </a:r>
            <a:r>
              <a:rPr lang="en-GB" sz="2400" dirty="0"/>
              <a:t>development involves training of all categories of agricultural personnel. These include agricultural officers, agricultural superintendents, technicians and technologists. Manpower development is vital and crucial for rapid development</a:t>
            </a:r>
            <a:r>
              <a:rPr lang="en-GB" sz="2400" dirty="0" smtClean="0"/>
              <a:t>.</a:t>
            </a:r>
          </a:p>
          <a:p>
            <a:r>
              <a:rPr lang="en-GB" sz="2400" dirty="0" smtClean="0"/>
              <a:t> </a:t>
            </a:r>
            <a:r>
              <a:rPr lang="en-GB" sz="2400" dirty="0"/>
              <a:t>It ensures effective, management of the various phases of agricultural development process. Consequently, institutions such as G</a:t>
            </a:r>
            <a:r>
              <a:rPr lang="en-GB" sz="2400" dirty="0" smtClean="0"/>
              <a:t>ambia college school of agriculture ,University of the Gambia </a:t>
            </a:r>
            <a:r>
              <a:rPr lang="en-GB" sz="2400" dirty="0"/>
              <a:t>schools of agriculture and associated training institutes like Agricultural </a:t>
            </a:r>
            <a:r>
              <a:rPr lang="en-GB" sz="2400" dirty="0" smtClean="0"/>
              <a:t>National Research  </a:t>
            </a:r>
            <a:r>
              <a:rPr lang="en-GB" sz="2400" dirty="0"/>
              <a:t>Institute </a:t>
            </a:r>
            <a:r>
              <a:rPr lang="en-GB" sz="2400" dirty="0" smtClean="0"/>
              <a:t>(NARI) </a:t>
            </a:r>
            <a:r>
              <a:rPr lang="en-GB" sz="2400" dirty="0"/>
              <a:t>are of paramount importance for the development of high and middle level manpower.</a:t>
            </a:r>
          </a:p>
        </p:txBody>
      </p:sp>
    </p:spTree>
    <p:extLst>
      <p:ext uri="{BB962C8B-B14F-4D97-AF65-F5344CB8AC3E}">
        <p14:creationId xmlns:p14="http://schemas.microsoft.com/office/powerpoint/2010/main" val="1971143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Irrigation </a:t>
            </a:r>
            <a:r>
              <a:rPr lang="en-GB" dirty="0" err="1"/>
              <a:t>Irrigation</a:t>
            </a:r>
            <a:endParaRPr lang="en-GB" dirty="0"/>
          </a:p>
        </p:txBody>
      </p:sp>
      <p:sp>
        <p:nvSpPr>
          <p:cNvPr id="3" name="Content Placeholder 2"/>
          <p:cNvSpPr>
            <a:spLocks noGrp="1"/>
          </p:cNvSpPr>
          <p:nvPr>
            <p:ph idx="1"/>
          </p:nvPr>
        </p:nvSpPr>
        <p:spPr>
          <a:xfrm>
            <a:off x="677333" y="1545465"/>
            <a:ext cx="10514407" cy="5061397"/>
          </a:xfrm>
        </p:spPr>
        <p:txBody>
          <a:bodyPr>
            <a:noAutofit/>
          </a:bodyPr>
          <a:lstStyle/>
          <a:p>
            <a:r>
              <a:rPr lang="en-GB" sz="2400" dirty="0" smtClean="0"/>
              <a:t>facilities </a:t>
            </a:r>
            <a:r>
              <a:rPr lang="en-GB" sz="2400" dirty="0"/>
              <a:t>such as dams are, particularly, essential in areas where there is insufficient rainfall. As an alternative to rain, irrigation ensures adequate supply of water, which is an important input for production of forage for livestock and other uses. This reduces the effects of weather hazards on crop and animal production</a:t>
            </a:r>
            <a:r>
              <a:rPr lang="en-GB" sz="2400" dirty="0" smtClean="0"/>
              <a:t>.</a:t>
            </a:r>
          </a:p>
          <a:p>
            <a:r>
              <a:rPr lang="en-GB" sz="2400" dirty="0" smtClean="0"/>
              <a:t>         </a:t>
            </a:r>
            <a:r>
              <a:rPr lang="en-GB" sz="3600" dirty="0" smtClean="0">
                <a:solidFill>
                  <a:schemeClr val="accent2"/>
                </a:solidFill>
              </a:rPr>
              <a:t>Research </a:t>
            </a:r>
            <a:r>
              <a:rPr lang="en-GB" sz="3600" dirty="0" err="1">
                <a:solidFill>
                  <a:schemeClr val="accent2"/>
                </a:solidFill>
              </a:rPr>
              <a:t>Research</a:t>
            </a:r>
            <a:r>
              <a:rPr lang="en-GB" sz="3600" dirty="0">
                <a:solidFill>
                  <a:schemeClr val="accent2"/>
                </a:solidFill>
              </a:rPr>
              <a:t> </a:t>
            </a:r>
            <a:endParaRPr lang="en-GB" sz="2400" dirty="0" smtClean="0">
              <a:solidFill>
                <a:schemeClr val="accent2"/>
              </a:solidFill>
            </a:endParaRPr>
          </a:p>
          <a:p>
            <a:r>
              <a:rPr lang="en-GB" sz="2400" dirty="0" smtClean="0"/>
              <a:t>is </a:t>
            </a:r>
            <a:r>
              <a:rPr lang="en-GB" sz="2400" dirty="0"/>
              <a:t>an advanced stage of study undertaken to discover or establish facts or principles. In agriculture, it involves finding solutions to farmer’s problems through systematic experimental procedures. There are two types of research, </a:t>
            </a:r>
            <a:r>
              <a:rPr lang="en-GB" sz="2400" dirty="0" smtClean="0"/>
              <a:t>namely</a:t>
            </a:r>
          </a:p>
          <a:p>
            <a:r>
              <a:rPr lang="en-GB" sz="2400" dirty="0" smtClean="0"/>
              <a:t>                </a:t>
            </a:r>
            <a:r>
              <a:rPr lang="en-GB" sz="2400" dirty="0" err="1" smtClean="0">
                <a:solidFill>
                  <a:srgbClr val="7030A0"/>
                </a:solidFill>
              </a:rPr>
              <a:t>i</a:t>
            </a:r>
            <a:r>
              <a:rPr lang="en-GB" sz="2400" dirty="0">
                <a:solidFill>
                  <a:srgbClr val="7030A0"/>
                </a:solidFill>
              </a:rPr>
              <a:t>. Basic research ii. Applied research</a:t>
            </a:r>
          </a:p>
        </p:txBody>
      </p:sp>
    </p:spTree>
    <p:extLst>
      <p:ext uri="{BB962C8B-B14F-4D97-AF65-F5344CB8AC3E}">
        <p14:creationId xmlns:p14="http://schemas.microsoft.com/office/powerpoint/2010/main" val="1581301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Extension Service      </a:t>
            </a:r>
            <a:endParaRPr lang="en-GB" dirty="0"/>
          </a:p>
        </p:txBody>
      </p:sp>
      <p:sp>
        <p:nvSpPr>
          <p:cNvPr id="3" name="Content Placeholder 2"/>
          <p:cNvSpPr>
            <a:spLocks noGrp="1"/>
          </p:cNvSpPr>
          <p:nvPr>
            <p:ph idx="1"/>
          </p:nvPr>
        </p:nvSpPr>
        <p:spPr>
          <a:xfrm>
            <a:off x="677334" y="2160589"/>
            <a:ext cx="10823500" cy="3880773"/>
          </a:xfrm>
        </p:spPr>
        <p:txBody>
          <a:bodyPr>
            <a:noAutofit/>
          </a:bodyPr>
          <a:lstStyle/>
          <a:p>
            <a:r>
              <a:rPr lang="en-GB" sz="2400" dirty="0" smtClean="0"/>
              <a:t>Extension </a:t>
            </a:r>
            <a:r>
              <a:rPr lang="en-GB" sz="2400" dirty="0"/>
              <a:t>service is defined as a voluntary out-of-school educational arrangement created to increase the production capacity, and thus, the standard of living of the rural and urban populace</a:t>
            </a:r>
            <a:r>
              <a:rPr lang="en-GB" sz="2400" dirty="0" smtClean="0"/>
              <a:t>.</a:t>
            </a:r>
          </a:p>
          <a:p>
            <a:endParaRPr lang="en-GB" sz="2400" dirty="0"/>
          </a:p>
          <a:p>
            <a:r>
              <a:rPr lang="en-GB" sz="2400" dirty="0" smtClean="0"/>
              <a:t> </a:t>
            </a:r>
            <a:r>
              <a:rPr lang="en-GB" sz="2400" dirty="0"/>
              <a:t>It is either established by the government or non-governmental organisations to disseminate useful information relating to the discipline in focus, to the people concerned. Specifically, agricultural extension officers transmit research findings from research institutes or universities to farmers and obtain feedback from farmers to the researchers for further research, analysis and validation of facts.</a:t>
            </a:r>
          </a:p>
        </p:txBody>
      </p:sp>
    </p:spTree>
    <p:extLst>
      <p:ext uri="{BB962C8B-B14F-4D97-AF65-F5344CB8AC3E}">
        <p14:creationId xmlns:p14="http://schemas.microsoft.com/office/powerpoint/2010/main" val="26918826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Agricultural  </a:t>
            </a:r>
            <a:r>
              <a:rPr lang="en-GB" dirty="0"/>
              <a:t>Problems</a:t>
            </a:r>
            <a:r>
              <a:rPr lang="en-GB" dirty="0" smtClean="0"/>
              <a:t> Development IN THE GAMBIA </a:t>
            </a:r>
            <a:endParaRPr lang="en-GB" dirty="0"/>
          </a:p>
        </p:txBody>
      </p:sp>
      <p:sp>
        <p:nvSpPr>
          <p:cNvPr id="3" name="Content Placeholder 2"/>
          <p:cNvSpPr>
            <a:spLocks noGrp="1"/>
          </p:cNvSpPr>
          <p:nvPr>
            <p:ph idx="1"/>
          </p:nvPr>
        </p:nvSpPr>
        <p:spPr/>
        <p:txBody>
          <a:bodyPr>
            <a:normAutofit/>
          </a:bodyPr>
          <a:lstStyle/>
          <a:p>
            <a:r>
              <a:rPr lang="en-GB" sz="3200" dirty="0"/>
              <a:t>These problems account for almost 90% of </a:t>
            </a:r>
            <a:r>
              <a:rPr lang="en-GB" sz="3200" dirty="0" smtClean="0"/>
              <a:t>the Gambia's under </a:t>
            </a:r>
            <a:r>
              <a:rPr lang="en-GB" sz="3200" dirty="0"/>
              <a:t>development issues, and once these are tackled with appropriate solutions</a:t>
            </a:r>
            <a:r>
              <a:rPr lang="en-GB" sz="3200" dirty="0" smtClean="0"/>
              <a:t>,</a:t>
            </a:r>
          </a:p>
          <a:p>
            <a:r>
              <a:rPr lang="en-GB" sz="3200" dirty="0" smtClean="0"/>
              <a:t> Gambia’s </a:t>
            </a:r>
            <a:r>
              <a:rPr lang="en-GB" sz="3200" dirty="0"/>
              <a:t>will be regarded as an industrialised country. </a:t>
            </a:r>
            <a:endParaRPr lang="en-GB" sz="3200" dirty="0" smtClean="0"/>
          </a:p>
          <a:p>
            <a:r>
              <a:rPr lang="en-GB" sz="3200" dirty="0" smtClean="0"/>
              <a:t>Let </a:t>
            </a:r>
            <a:r>
              <a:rPr lang="en-GB" sz="3200" dirty="0"/>
              <a:t>us consider some of these problems.</a:t>
            </a:r>
          </a:p>
        </p:txBody>
      </p:sp>
    </p:spTree>
    <p:extLst>
      <p:ext uri="{BB962C8B-B14F-4D97-AF65-F5344CB8AC3E}">
        <p14:creationId xmlns:p14="http://schemas.microsoft.com/office/powerpoint/2010/main" val="13249250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sz="3200" dirty="0"/>
              <a:t>Land </a:t>
            </a:r>
            <a:r>
              <a:rPr lang="en-GB" sz="3200" dirty="0" smtClean="0"/>
              <a:t>tenure system </a:t>
            </a:r>
          </a:p>
          <a:p>
            <a:r>
              <a:rPr lang="en-GB" sz="3200" dirty="0"/>
              <a:t>Poverty/lack of financial </a:t>
            </a:r>
            <a:r>
              <a:rPr lang="en-GB" sz="3200" dirty="0" smtClean="0"/>
              <a:t>assistant</a:t>
            </a:r>
          </a:p>
          <a:p>
            <a:r>
              <a:rPr lang="en-GB" sz="3200" dirty="0"/>
              <a:t>Lack of basic </a:t>
            </a:r>
            <a:r>
              <a:rPr lang="en-GB" sz="3200" dirty="0" smtClean="0"/>
              <a:t>amenities</a:t>
            </a:r>
          </a:p>
          <a:p>
            <a:r>
              <a:rPr lang="en-GB" sz="3200" dirty="0"/>
              <a:t>Ignorance and lack of good agricultural </a:t>
            </a:r>
            <a:r>
              <a:rPr lang="en-GB" sz="3200" dirty="0" smtClean="0"/>
              <a:t>education</a:t>
            </a:r>
          </a:p>
          <a:p>
            <a:r>
              <a:rPr lang="en-GB" sz="3200" dirty="0"/>
              <a:t>Poor tools and farm machine</a:t>
            </a:r>
          </a:p>
        </p:txBody>
      </p:sp>
    </p:spTree>
    <p:extLst>
      <p:ext uri="{BB962C8B-B14F-4D97-AF65-F5344CB8AC3E}">
        <p14:creationId xmlns:p14="http://schemas.microsoft.com/office/powerpoint/2010/main" val="932452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sz="3600" dirty="0"/>
              <a:t>Poor storage and processing </a:t>
            </a:r>
            <a:r>
              <a:rPr lang="en-GB" sz="3600" dirty="0" smtClean="0"/>
              <a:t>facilities</a:t>
            </a:r>
          </a:p>
          <a:p>
            <a:r>
              <a:rPr lang="en-GB" sz="3600" dirty="0"/>
              <a:t>Inefficient marketing </a:t>
            </a:r>
            <a:r>
              <a:rPr lang="en-GB" sz="3600" dirty="0" smtClean="0"/>
              <a:t>system</a:t>
            </a:r>
          </a:p>
          <a:p>
            <a:r>
              <a:rPr lang="en-GB" sz="3600" dirty="0"/>
              <a:t>Pest and </a:t>
            </a:r>
            <a:r>
              <a:rPr lang="en-GB" sz="3600" dirty="0" smtClean="0"/>
              <a:t>diseases</a:t>
            </a:r>
          </a:p>
          <a:p>
            <a:r>
              <a:rPr lang="en-GB" sz="3600" dirty="0"/>
              <a:t>Inadequate agricultural </a:t>
            </a:r>
            <a:r>
              <a:rPr lang="en-GB" sz="3600" dirty="0" smtClean="0"/>
              <a:t>inputs</a:t>
            </a:r>
          </a:p>
          <a:p>
            <a:r>
              <a:rPr lang="en-GB" sz="3600" dirty="0"/>
              <a:t>Poor extension workers</a:t>
            </a:r>
          </a:p>
        </p:txBody>
      </p:sp>
    </p:spTree>
    <p:extLst>
      <p:ext uri="{BB962C8B-B14F-4D97-AF65-F5344CB8AC3E}">
        <p14:creationId xmlns:p14="http://schemas.microsoft.com/office/powerpoint/2010/main" val="1361982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sz="4800" dirty="0"/>
              <a:t>Unpredictable </a:t>
            </a:r>
            <a:r>
              <a:rPr lang="en-GB" sz="4800" dirty="0" smtClean="0"/>
              <a:t>climate</a:t>
            </a:r>
          </a:p>
          <a:p>
            <a:r>
              <a:rPr lang="en-GB" sz="4800" dirty="0"/>
              <a:t>Inconsistent government policies </a:t>
            </a:r>
          </a:p>
          <a:p>
            <a:r>
              <a:rPr lang="en-GB" sz="4800" dirty="0" smtClean="0"/>
              <a:t>Government  </a:t>
            </a:r>
            <a:r>
              <a:rPr lang="en-GB" sz="4800" dirty="0"/>
              <a:t>programmes</a:t>
            </a:r>
          </a:p>
        </p:txBody>
      </p:sp>
    </p:spTree>
    <p:extLst>
      <p:ext uri="{BB962C8B-B14F-4D97-AF65-F5344CB8AC3E}">
        <p14:creationId xmlns:p14="http://schemas.microsoft.com/office/powerpoint/2010/main" val="3666680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CONTINUE</a:t>
            </a:r>
            <a:endParaRPr lang="en-GB" dirty="0"/>
          </a:p>
        </p:txBody>
      </p:sp>
      <p:sp>
        <p:nvSpPr>
          <p:cNvPr id="3" name="Content Placeholder 2"/>
          <p:cNvSpPr>
            <a:spLocks noGrp="1"/>
          </p:cNvSpPr>
          <p:nvPr>
            <p:ph idx="1"/>
          </p:nvPr>
        </p:nvSpPr>
        <p:spPr>
          <a:xfrm>
            <a:off x="412124" y="1930400"/>
            <a:ext cx="11779875" cy="4727977"/>
          </a:xfrm>
        </p:spPr>
        <p:txBody>
          <a:bodyPr>
            <a:noAutofit/>
          </a:bodyPr>
          <a:lstStyle/>
          <a:p>
            <a:pPr algn="just"/>
            <a:r>
              <a:rPr lang="en-GB" sz="2000" dirty="0"/>
              <a:t>Today, man consciously selects plants and animals, according to the principles of genetic modifications and breeds form more closely adapted to his requirements. These advances in breeding plants and animals, advances in the use of irrigation, the exchange of crops between America, Europe and Africa, the development of fertilizers and pesticides and the invention combustion engine, have revolutionised primitive agriculture in many parts of the </a:t>
            </a:r>
            <a:r>
              <a:rPr lang="en-GB" sz="2000" dirty="0" smtClean="0"/>
              <a:t>world</a:t>
            </a:r>
          </a:p>
          <a:p>
            <a:pPr algn="just"/>
            <a:r>
              <a:rPr lang="en-GB" sz="2000" dirty="0"/>
              <a:t>In many developing countries like </a:t>
            </a:r>
            <a:r>
              <a:rPr lang="en-GB" sz="2000" dirty="0" err="1" smtClean="0"/>
              <a:t>gambia</a:t>
            </a:r>
            <a:r>
              <a:rPr lang="en-GB" sz="2000" dirty="0" smtClean="0"/>
              <a:t> , </a:t>
            </a:r>
            <a:r>
              <a:rPr lang="en-GB" sz="2000" dirty="0"/>
              <a:t>increase in food production is still often obtained by the dependence on traditional agricultural practices, rather than mechanised farming. The development of new varsities of crops and exotic breed of animals have resulted in a very substantial increase in world food production- an increase sometimes referred to as the green revolution. However, it is increasingly clear that the use of rapid growing varieties of crops requires a very heavy input of fertilizer and pesticides. Needless to say that using fertilizer and pesticides can be very expensive, and can constitute environmental hazards when they are used indiscriminately and without consideration for their long-term effects on the total environment.</a:t>
            </a:r>
          </a:p>
        </p:txBody>
      </p:sp>
    </p:spTree>
    <p:extLst>
      <p:ext uri="{BB962C8B-B14F-4D97-AF65-F5344CB8AC3E}">
        <p14:creationId xmlns:p14="http://schemas.microsoft.com/office/powerpoint/2010/main" val="37796795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Definition </a:t>
            </a:r>
            <a:r>
              <a:rPr lang="en-GB" dirty="0"/>
              <a:t>of Land Tenure System</a:t>
            </a:r>
          </a:p>
        </p:txBody>
      </p:sp>
      <p:sp>
        <p:nvSpPr>
          <p:cNvPr id="3" name="Content Placeholder 2"/>
          <p:cNvSpPr>
            <a:spLocks noGrp="1"/>
          </p:cNvSpPr>
          <p:nvPr>
            <p:ph idx="1"/>
          </p:nvPr>
        </p:nvSpPr>
        <p:spPr/>
        <p:txBody>
          <a:bodyPr>
            <a:noAutofit/>
          </a:bodyPr>
          <a:lstStyle/>
          <a:p>
            <a:pPr algn="just"/>
            <a:r>
              <a:rPr lang="en-GB" sz="2400" dirty="0" smtClean="0"/>
              <a:t>Land </a:t>
            </a:r>
            <a:r>
              <a:rPr lang="en-GB" sz="2400" dirty="0"/>
              <a:t>tenure system describes the various ways land is controlled by the community, family or individual- either for permanent or temporary use</a:t>
            </a:r>
            <a:r>
              <a:rPr lang="en-GB" sz="2400" dirty="0" smtClean="0"/>
              <a:t>.</a:t>
            </a:r>
          </a:p>
          <a:p>
            <a:pPr algn="just"/>
            <a:r>
              <a:rPr lang="en-GB" sz="2400" dirty="0" smtClean="0"/>
              <a:t> </a:t>
            </a:r>
            <a:r>
              <a:rPr lang="en-GB" sz="2400" dirty="0"/>
              <a:t>It also refers to the economic, legal and political arrangements regarding the ownership and management of land and its resources. </a:t>
            </a:r>
            <a:endParaRPr lang="en-GB" sz="2400" dirty="0" smtClean="0"/>
          </a:p>
          <a:p>
            <a:pPr algn="just"/>
            <a:r>
              <a:rPr lang="en-GB" sz="2400" dirty="0" smtClean="0"/>
              <a:t>This </a:t>
            </a:r>
            <a:r>
              <a:rPr lang="en-GB" sz="2400" dirty="0"/>
              <a:t>is very important because it affects the way land is used for both agricultural and industrial development. </a:t>
            </a:r>
          </a:p>
        </p:txBody>
      </p:sp>
    </p:spTree>
    <p:extLst>
      <p:ext uri="{BB962C8B-B14F-4D97-AF65-F5344CB8AC3E}">
        <p14:creationId xmlns:p14="http://schemas.microsoft.com/office/powerpoint/2010/main" val="19126860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Types </a:t>
            </a:r>
            <a:r>
              <a:rPr lang="en-GB" dirty="0"/>
              <a:t>of Land Tenure System</a:t>
            </a:r>
          </a:p>
        </p:txBody>
      </p:sp>
      <p:sp>
        <p:nvSpPr>
          <p:cNvPr id="3" name="Content Placeholder 2"/>
          <p:cNvSpPr>
            <a:spLocks noGrp="1"/>
          </p:cNvSpPr>
          <p:nvPr>
            <p:ph idx="1"/>
          </p:nvPr>
        </p:nvSpPr>
        <p:spPr>
          <a:xfrm>
            <a:off x="677334" y="2160589"/>
            <a:ext cx="8596668" cy="4137180"/>
          </a:xfrm>
        </p:spPr>
        <p:txBody>
          <a:bodyPr>
            <a:noAutofit/>
          </a:bodyPr>
          <a:lstStyle/>
          <a:p>
            <a:pPr>
              <a:buFont typeface="Wingdings" panose="05000000000000000000" pitchFamily="2" charset="2"/>
              <a:buChar char="v"/>
            </a:pPr>
            <a:r>
              <a:rPr lang="en-GB" sz="2800" dirty="0">
                <a:solidFill>
                  <a:srgbClr val="FF0000"/>
                </a:solidFill>
              </a:rPr>
              <a:t>Land tenure system in </a:t>
            </a:r>
            <a:r>
              <a:rPr lang="en-GB" sz="2800" dirty="0" smtClean="0">
                <a:solidFill>
                  <a:srgbClr val="FF0000"/>
                </a:solidFill>
              </a:rPr>
              <a:t>The Gambia </a:t>
            </a:r>
            <a:r>
              <a:rPr lang="en-GB" sz="2800" dirty="0">
                <a:solidFill>
                  <a:srgbClr val="FF0000"/>
                </a:solidFill>
              </a:rPr>
              <a:t>varies with tribe, clan, state or community. Let us consider the following</a:t>
            </a:r>
            <a:r>
              <a:rPr lang="en-GB" sz="2800" dirty="0" smtClean="0">
                <a:solidFill>
                  <a:srgbClr val="FF0000"/>
                </a:solidFill>
              </a:rPr>
              <a:t>.</a:t>
            </a:r>
          </a:p>
          <a:p>
            <a:r>
              <a:rPr lang="en-GB" sz="2800" dirty="0"/>
              <a:t>Communal land tenure </a:t>
            </a:r>
            <a:r>
              <a:rPr lang="en-GB" sz="2800" dirty="0" smtClean="0"/>
              <a:t>system</a:t>
            </a:r>
          </a:p>
          <a:p>
            <a:r>
              <a:rPr lang="en-GB" sz="2800" dirty="0"/>
              <a:t>Tenure based on individual inheritance of free-hold land </a:t>
            </a:r>
            <a:r>
              <a:rPr lang="en-GB" sz="2800" dirty="0" smtClean="0"/>
              <a:t>ownership</a:t>
            </a:r>
          </a:p>
          <a:p>
            <a:r>
              <a:rPr lang="en-GB" sz="2800" dirty="0"/>
              <a:t>Lease-hold tenure or landlord-tenant </a:t>
            </a:r>
            <a:r>
              <a:rPr lang="en-GB" sz="2800" dirty="0" smtClean="0"/>
              <a:t>agreement</a:t>
            </a:r>
          </a:p>
          <a:p>
            <a:r>
              <a:rPr lang="en-GB" sz="2800" dirty="0"/>
              <a:t>State or government ownership of land</a:t>
            </a:r>
          </a:p>
        </p:txBody>
      </p:sp>
    </p:spTree>
    <p:extLst>
      <p:ext uri="{BB962C8B-B14F-4D97-AF65-F5344CB8AC3E}">
        <p14:creationId xmlns:p14="http://schemas.microsoft.com/office/powerpoint/2010/main" val="41332128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Principles </a:t>
            </a:r>
            <a:r>
              <a:rPr lang="en-GB" dirty="0"/>
              <a:t>of Land Use</a:t>
            </a:r>
          </a:p>
        </p:txBody>
      </p:sp>
      <p:sp>
        <p:nvSpPr>
          <p:cNvPr id="3" name="Content Placeholder 2"/>
          <p:cNvSpPr>
            <a:spLocks noGrp="1"/>
          </p:cNvSpPr>
          <p:nvPr>
            <p:ph idx="1"/>
          </p:nvPr>
        </p:nvSpPr>
        <p:spPr/>
        <p:txBody>
          <a:bodyPr>
            <a:normAutofit/>
          </a:bodyPr>
          <a:lstStyle/>
          <a:p>
            <a:r>
              <a:rPr lang="en-GB" sz="3200" dirty="0" smtClean="0"/>
              <a:t>The </a:t>
            </a:r>
            <a:r>
              <a:rPr lang="en-GB" sz="3200" dirty="0"/>
              <a:t>principles of land use aim at optimal use of land and the avoidance of wastage. Land can be used for three main purposes, </a:t>
            </a:r>
            <a:r>
              <a:rPr lang="en-GB" sz="3200" dirty="0" smtClean="0"/>
              <a:t>namely agriculture, </a:t>
            </a:r>
            <a:r>
              <a:rPr lang="en-GB" sz="3200" dirty="0"/>
              <a:t>forestry and wildlife conservation or game reserve. </a:t>
            </a:r>
            <a:endParaRPr lang="en-GB" sz="3200" dirty="0" smtClean="0"/>
          </a:p>
          <a:p>
            <a:pPr>
              <a:buFont typeface="Wingdings" panose="05000000000000000000" pitchFamily="2" charset="2"/>
              <a:buChar char="v"/>
            </a:pPr>
            <a:r>
              <a:rPr lang="en-GB" sz="4000" i="1" dirty="0" smtClean="0">
                <a:solidFill>
                  <a:srgbClr val="FF0000"/>
                </a:solidFill>
              </a:rPr>
              <a:t>Let </a:t>
            </a:r>
            <a:r>
              <a:rPr lang="en-GB" sz="4000" i="1" dirty="0">
                <a:solidFill>
                  <a:srgbClr val="FF0000"/>
                </a:solidFill>
              </a:rPr>
              <a:t>us take a cursory look at these</a:t>
            </a:r>
          </a:p>
        </p:txBody>
      </p:sp>
    </p:spTree>
    <p:extLst>
      <p:ext uri="{BB962C8B-B14F-4D97-AF65-F5344CB8AC3E}">
        <p14:creationId xmlns:p14="http://schemas.microsoft.com/office/powerpoint/2010/main" val="22235866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Agriculture </a:t>
            </a:r>
            <a:r>
              <a:rPr lang="en-GB" dirty="0"/>
              <a:t>and forestry</a:t>
            </a:r>
          </a:p>
        </p:txBody>
      </p:sp>
      <p:sp>
        <p:nvSpPr>
          <p:cNvPr id="3" name="Content Placeholder 2"/>
          <p:cNvSpPr>
            <a:spLocks noGrp="1"/>
          </p:cNvSpPr>
          <p:nvPr>
            <p:ph idx="1"/>
          </p:nvPr>
        </p:nvSpPr>
        <p:spPr>
          <a:xfrm>
            <a:off x="489397" y="1210615"/>
            <a:ext cx="11230377" cy="5647386"/>
          </a:xfrm>
        </p:spPr>
        <p:txBody>
          <a:bodyPr>
            <a:noAutofit/>
          </a:bodyPr>
          <a:lstStyle/>
          <a:p>
            <a:r>
              <a:rPr lang="en-GB" sz="2400" dirty="0" smtClean="0"/>
              <a:t>These </a:t>
            </a:r>
            <a:r>
              <a:rPr lang="en-GB" sz="2400" dirty="0"/>
              <a:t>aim at the production of food vegetables, timber and fuel. The use of land for any of these purposes is often decided by the zone to which the land belongs- i.e. weather it is in the forest zone or savannah zone. </a:t>
            </a:r>
            <a:endParaRPr lang="en-GB" sz="2400" dirty="0" smtClean="0"/>
          </a:p>
          <a:p>
            <a:r>
              <a:rPr lang="en-GB" sz="2400" dirty="0" smtClean="0"/>
              <a:t>In </a:t>
            </a:r>
            <a:r>
              <a:rPr lang="en-GB" sz="2400" dirty="0"/>
              <a:t>the forest zone, land is used mainly for timber, perennial and special tree crops and animal, protein production; whereas in the savannah region, land is best used for pasture, subsistence crops, and production of animal protein. </a:t>
            </a:r>
            <a:endParaRPr lang="en-GB" sz="2400" dirty="0" smtClean="0"/>
          </a:p>
          <a:p>
            <a:r>
              <a:rPr lang="en-GB" sz="2400" dirty="0" smtClean="0"/>
              <a:t>The </a:t>
            </a:r>
            <a:r>
              <a:rPr lang="en-GB" sz="2400" dirty="0"/>
              <a:t>use of land in the savannah zone is best </a:t>
            </a:r>
            <a:r>
              <a:rPr lang="en-GB" sz="2400" dirty="0" smtClean="0"/>
              <a:t>decided</a:t>
            </a:r>
          </a:p>
          <a:p>
            <a:r>
              <a:rPr lang="en-GB" sz="2400" dirty="0"/>
              <a:t>by vegetation. However, a good use of the land can make it possible to have both forests and agricultural products from the piece of land</a:t>
            </a:r>
            <a:r>
              <a:rPr lang="en-GB" sz="2400" dirty="0" smtClean="0"/>
              <a:t>.</a:t>
            </a:r>
          </a:p>
          <a:p>
            <a:r>
              <a:rPr lang="en-GB" sz="2400" dirty="0" smtClean="0"/>
              <a:t> </a:t>
            </a:r>
            <a:r>
              <a:rPr lang="en-GB" sz="2400" dirty="0"/>
              <a:t>If the forest trees are well specified, the leaves from the trees will serve as manure for food crops or even for pasture in the derived savannah zones</a:t>
            </a:r>
            <a:r>
              <a:rPr lang="en-GB" sz="2400" dirty="0" smtClean="0"/>
              <a:t>.</a:t>
            </a:r>
          </a:p>
          <a:p>
            <a:r>
              <a:rPr lang="en-GB" sz="2400" dirty="0" smtClean="0"/>
              <a:t> </a:t>
            </a:r>
            <a:r>
              <a:rPr lang="en-GB" sz="2400" dirty="0"/>
              <a:t>In very strong wind belts, forest trees can be used as wind breakers for agricultural crops, thus using forestry to the advantage of agriculture.</a:t>
            </a:r>
          </a:p>
        </p:txBody>
      </p:sp>
    </p:spTree>
    <p:extLst>
      <p:ext uri="{BB962C8B-B14F-4D97-AF65-F5344CB8AC3E}">
        <p14:creationId xmlns:p14="http://schemas.microsoft.com/office/powerpoint/2010/main" val="13344039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Wildlife </a:t>
            </a:r>
            <a:r>
              <a:rPr lang="en-GB" dirty="0"/>
              <a:t>conservation</a:t>
            </a:r>
          </a:p>
        </p:txBody>
      </p:sp>
      <p:sp>
        <p:nvSpPr>
          <p:cNvPr id="3" name="Content Placeholder 2"/>
          <p:cNvSpPr>
            <a:spLocks noGrp="1"/>
          </p:cNvSpPr>
          <p:nvPr>
            <p:ph idx="1"/>
          </p:nvPr>
        </p:nvSpPr>
        <p:spPr/>
        <p:txBody>
          <a:bodyPr>
            <a:normAutofit lnSpcReduction="10000"/>
          </a:bodyPr>
          <a:lstStyle/>
          <a:p>
            <a:pPr algn="just"/>
            <a:r>
              <a:rPr lang="en-GB" sz="2800" dirty="0" smtClean="0"/>
              <a:t>This </a:t>
            </a:r>
            <a:r>
              <a:rPr lang="en-GB" sz="2800" dirty="0"/>
              <a:t>started in United States when people felt that certain animals they needed for sports were decreasing and at the risk of becoming extinct. </a:t>
            </a:r>
            <a:endParaRPr lang="en-GB" sz="2800" dirty="0" smtClean="0"/>
          </a:p>
          <a:p>
            <a:pPr algn="just"/>
            <a:r>
              <a:rPr lang="en-GB" sz="2800" dirty="0" smtClean="0"/>
              <a:t>These </a:t>
            </a:r>
            <a:r>
              <a:rPr lang="en-GB" sz="2800" dirty="0"/>
              <a:t>provided games reserves for tourism and holidays. In </a:t>
            </a:r>
            <a:r>
              <a:rPr lang="en-GB" sz="2800" dirty="0" smtClean="0"/>
              <a:t>The </a:t>
            </a:r>
            <a:r>
              <a:rPr lang="en-GB" sz="2800" dirty="0" err="1" smtClean="0"/>
              <a:t>gambia</a:t>
            </a:r>
            <a:r>
              <a:rPr lang="en-GB" sz="2800" dirty="0" smtClean="0"/>
              <a:t>, </a:t>
            </a:r>
            <a:r>
              <a:rPr lang="en-GB" sz="2800" dirty="0"/>
              <a:t>you will recollect that we have such reserves as </a:t>
            </a:r>
            <a:r>
              <a:rPr lang="en-GB" sz="2800" dirty="0" smtClean="0"/>
              <a:t>at </a:t>
            </a:r>
            <a:r>
              <a:rPr lang="en-GB" sz="2800" dirty="0" err="1" smtClean="0"/>
              <a:t>Abuko</a:t>
            </a:r>
            <a:r>
              <a:rPr lang="en-GB" sz="2800" dirty="0" smtClean="0"/>
              <a:t> and </a:t>
            </a:r>
            <a:r>
              <a:rPr lang="en-GB" sz="2800" dirty="0" err="1" smtClean="0"/>
              <a:t>koli</a:t>
            </a:r>
            <a:r>
              <a:rPr lang="en-GB" sz="2800" dirty="0" smtClean="0"/>
              <a:t> </a:t>
            </a:r>
            <a:r>
              <a:rPr lang="en-GB" sz="2800" dirty="0"/>
              <a:t>(which is about the best reserve in </a:t>
            </a:r>
            <a:r>
              <a:rPr lang="en-GB" sz="2800" dirty="0" smtClean="0"/>
              <a:t>The Gambia).</a:t>
            </a:r>
            <a:endParaRPr lang="en-GB" sz="2800" dirty="0"/>
          </a:p>
          <a:p>
            <a:pPr marL="0" indent="0">
              <a:buNone/>
            </a:pPr>
            <a:r>
              <a:rPr lang="en-GB" sz="6000" dirty="0" smtClean="0">
                <a:solidFill>
                  <a:schemeClr val="accent2"/>
                </a:solidFill>
              </a:rPr>
              <a:t>         Agriculture</a:t>
            </a:r>
            <a:endParaRPr lang="en-GB" sz="6000" dirty="0">
              <a:solidFill>
                <a:schemeClr val="accent2"/>
              </a:solidFill>
            </a:endParaRPr>
          </a:p>
        </p:txBody>
      </p:sp>
    </p:spTree>
    <p:extLst>
      <p:ext uri="{BB962C8B-B14F-4D97-AF65-F5344CB8AC3E}">
        <p14:creationId xmlns:p14="http://schemas.microsoft.com/office/powerpoint/2010/main" val="10601865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METHODS </a:t>
            </a:r>
            <a:r>
              <a:rPr lang="en-GB" dirty="0"/>
              <a:t>OF FARMING IN </a:t>
            </a:r>
            <a:r>
              <a:rPr lang="en-GB" dirty="0" smtClean="0"/>
              <a:t>THE </a:t>
            </a:r>
            <a:r>
              <a:rPr lang="en-GB" dirty="0"/>
              <a:t>GAMBIA</a:t>
            </a:r>
          </a:p>
        </p:txBody>
      </p:sp>
      <p:sp>
        <p:nvSpPr>
          <p:cNvPr id="3" name="Content Placeholder 2"/>
          <p:cNvSpPr>
            <a:spLocks noGrp="1"/>
          </p:cNvSpPr>
          <p:nvPr>
            <p:ph idx="1"/>
          </p:nvPr>
        </p:nvSpPr>
        <p:spPr>
          <a:xfrm>
            <a:off x="334851" y="1442434"/>
            <a:ext cx="11140225" cy="5254581"/>
          </a:xfrm>
        </p:spPr>
        <p:txBody>
          <a:bodyPr>
            <a:normAutofit fontScale="92500" lnSpcReduction="10000"/>
          </a:bodyPr>
          <a:lstStyle/>
          <a:p>
            <a:r>
              <a:rPr lang="en-GB" sz="3200" dirty="0" smtClean="0">
                <a:solidFill>
                  <a:schemeClr val="accent2"/>
                </a:solidFill>
              </a:rPr>
              <a:t>               Subsistence </a:t>
            </a:r>
            <a:r>
              <a:rPr lang="en-GB" sz="3200" dirty="0">
                <a:solidFill>
                  <a:schemeClr val="accent2"/>
                </a:solidFill>
              </a:rPr>
              <a:t>Farming </a:t>
            </a:r>
            <a:endParaRPr lang="en-GB" sz="3200" dirty="0" smtClean="0">
              <a:solidFill>
                <a:schemeClr val="accent2"/>
              </a:solidFill>
            </a:endParaRPr>
          </a:p>
          <a:p>
            <a:pPr algn="just"/>
            <a:r>
              <a:rPr lang="en-GB" sz="2400" dirty="0" smtClean="0"/>
              <a:t>This </a:t>
            </a:r>
            <a:r>
              <a:rPr lang="en-GB" sz="2400" dirty="0"/>
              <a:t>is a system of fanning whereby a farmer cultivates crops and rears animals in order to produce food for use by himself and his family only. </a:t>
            </a:r>
            <a:endParaRPr lang="en-GB" sz="2400" dirty="0" smtClean="0"/>
          </a:p>
          <a:p>
            <a:pPr algn="just"/>
            <a:r>
              <a:rPr lang="en-GB" sz="2400" dirty="0" smtClean="0"/>
              <a:t>In </a:t>
            </a:r>
            <a:r>
              <a:rPr lang="en-GB" sz="2400" dirty="0"/>
              <a:t>crop production, the subsistence farmer concentrates on arable food crops as yam, cassava, maize, millet, sorghum, groundnuts, soya beans, and cowpeas. The subsistence farmer may also be involved in the establishment of plantations using traditional methods. </a:t>
            </a:r>
            <a:endParaRPr lang="en-GB" sz="2400" dirty="0" smtClean="0"/>
          </a:p>
          <a:p>
            <a:pPr algn="just"/>
            <a:r>
              <a:rPr lang="en-GB" sz="2400" dirty="0" smtClean="0"/>
              <a:t>The </a:t>
            </a:r>
            <a:r>
              <a:rPr lang="en-GB" sz="2400" dirty="0"/>
              <a:t>farmer may plant such crops as oil palm, cocoa, rubber, kola, tea, coffee, banana, and citrus trees. </a:t>
            </a:r>
            <a:endParaRPr lang="en-GB" sz="2400" dirty="0" smtClean="0"/>
          </a:p>
          <a:p>
            <a:pPr algn="just"/>
            <a:r>
              <a:rPr lang="en-GB" sz="2400" dirty="0" smtClean="0"/>
              <a:t>In </a:t>
            </a:r>
            <a:r>
              <a:rPr lang="en-GB" sz="2400" dirty="0"/>
              <a:t>livestock production, the subsistence farmer keeps a few goats, sheep, rabbits or pigs. </a:t>
            </a:r>
            <a:endParaRPr lang="en-GB" sz="2400" dirty="0" smtClean="0"/>
          </a:p>
          <a:p>
            <a:pPr algn="just"/>
            <a:r>
              <a:rPr lang="en-GB" sz="2400" dirty="0" smtClean="0"/>
              <a:t>In </a:t>
            </a:r>
            <a:r>
              <a:rPr lang="en-GB" sz="2400" dirty="0"/>
              <a:t>the arid regions, the subsistence livestock farmer is mainly nomadic and moves with his animals from place to place in search of water and pasture. Characteristics of subsistence </a:t>
            </a:r>
            <a:r>
              <a:rPr lang="en-GB" sz="2400" dirty="0" smtClean="0"/>
              <a:t>farming</a:t>
            </a:r>
            <a:endParaRPr lang="en-GB" sz="2400" dirty="0"/>
          </a:p>
        </p:txBody>
      </p:sp>
    </p:spTree>
    <p:extLst>
      <p:ext uri="{BB962C8B-B14F-4D97-AF65-F5344CB8AC3E}">
        <p14:creationId xmlns:p14="http://schemas.microsoft.com/office/powerpoint/2010/main" val="4272155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Characteristics of subsistence farming</a:t>
            </a:r>
          </a:p>
        </p:txBody>
      </p:sp>
      <p:sp>
        <p:nvSpPr>
          <p:cNvPr id="3" name="Content Placeholder 2"/>
          <p:cNvSpPr>
            <a:spLocks noGrp="1"/>
          </p:cNvSpPr>
          <p:nvPr>
            <p:ph idx="1"/>
          </p:nvPr>
        </p:nvSpPr>
        <p:spPr>
          <a:xfrm>
            <a:off x="141669" y="1313645"/>
            <a:ext cx="11500832" cy="5544355"/>
          </a:xfrm>
        </p:spPr>
        <p:txBody>
          <a:bodyPr>
            <a:normAutofit lnSpcReduction="10000"/>
          </a:bodyPr>
          <a:lstStyle/>
          <a:p>
            <a:r>
              <a:rPr lang="en-GB" sz="2400" dirty="0" smtClean="0"/>
              <a:t>1</a:t>
            </a:r>
            <a:r>
              <a:rPr lang="en-GB" sz="2400" dirty="0"/>
              <a:t>. Labour is provided by the farmer and his family. </a:t>
            </a:r>
            <a:endParaRPr lang="en-GB" sz="2400" dirty="0" smtClean="0"/>
          </a:p>
          <a:p>
            <a:r>
              <a:rPr lang="en-GB" sz="2400" dirty="0" smtClean="0"/>
              <a:t>2</a:t>
            </a:r>
            <a:r>
              <a:rPr lang="en-GB" sz="2400" dirty="0"/>
              <a:t>. Only small area of land is used</a:t>
            </a:r>
            <a:r>
              <a:rPr lang="en-GB" sz="2400" dirty="0" smtClean="0"/>
              <a:t>.</a:t>
            </a:r>
          </a:p>
          <a:p>
            <a:r>
              <a:rPr lang="en-GB" sz="2400" dirty="0" smtClean="0"/>
              <a:t> </a:t>
            </a:r>
            <a:r>
              <a:rPr lang="en-GB" sz="2400" dirty="0"/>
              <a:t>3. Crude implements like hoe, cutlass, digger, baskets are used. </a:t>
            </a:r>
            <a:endParaRPr lang="en-GB" sz="2400" dirty="0" smtClean="0"/>
          </a:p>
          <a:p>
            <a:r>
              <a:rPr lang="en-GB" sz="2400" dirty="0" smtClean="0"/>
              <a:t>4</a:t>
            </a:r>
            <a:r>
              <a:rPr lang="en-GB" sz="2400" dirty="0"/>
              <a:t>. The produce from the farm are not necessarily for sale</a:t>
            </a:r>
            <a:r>
              <a:rPr lang="en-GB" sz="2400" dirty="0" smtClean="0"/>
              <a:t>.</a:t>
            </a:r>
          </a:p>
          <a:p>
            <a:r>
              <a:rPr lang="en-GB" sz="2400" dirty="0" smtClean="0"/>
              <a:t> </a:t>
            </a:r>
            <a:r>
              <a:rPr lang="en-GB" sz="2400" dirty="0"/>
              <a:t>5. The yield is also very low compared to mechanised farming</a:t>
            </a:r>
            <a:r>
              <a:rPr lang="en-GB" sz="2000" dirty="0" smtClean="0"/>
              <a:t>.</a:t>
            </a:r>
          </a:p>
          <a:p>
            <a:pPr marL="0" indent="0">
              <a:buNone/>
            </a:pPr>
            <a:r>
              <a:rPr lang="en-GB" sz="2800" dirty="0" smtClean="0">
                <a:solidFill>
                  <a:schemeClr val="accent2"/>
                </a:solidFill>
              </a:rPr>
              <a:t>              </a:t>
            </a:r>
            <a:r>
              <a:rPr lang="en-GB" sz="2800" dirty="0">
                <a:solidFill>
                  <a:schemeClr val="accent2"/>
                </a:solidFill>
              </a:rPr>
              <a:t>Problems of subsistence farming </a:t>
            </a:r>
            <a:endParaRPr lang="en-GB" sz="2800" dirty="0" smtClean="0">
              <a:solidFill>
                <a:schemeClr val="accent2"/>
              </a:solidFill>
            </a:endParaRPr>
          </a:p>
          <a:p>
            <a:r>
              <a:rPr lang="en-GB" sz="2400" dirty="0" smtClean="0"/>
              <a:t>1</a:t>
            </a:r>
            <a:r>
              <a:rPr lang="en-GB" sz="2400" dirty="0"/>
              <a:t>. Control of pests and diseases is difficult</a:t>
            </a:r>
            <a:r>
              <a:rPr lang="en-GB" sz="2400" dirty="0" smtClean="0"/>
              <a:t>.</a:t>
            </a:r>
          </a:p>
          <a:p>
            <a:r>
              <a:rPr lang="en-GB" sz="2400" dirty="0" smtClean="0"/>
              <a:t> </a:t>
            </a:r>
            <a:r>
              <a:rPr lang="en-GB" sz="2400" dirty="0"/>
              <a:t>2. The farmers are illiterate</a:t>
            </a:r>
            <a:r>
              <a:rPr lang="en-GB" sz="2400" dirty="0" smtClean="0"/>
              <a:t>.</a:t>
            </a:r>
          </a:p>
          <a:p>
            <a:r>
              <a:rPr lang="en-GB" sz="2400" dirty="0" smtClean="0"/>
              <a:t> </a:t>
            </a:r>
            <a:r>
              <a:rPr lang="en-GB" sz="2400" dirty="0"/>
              <a:t>3. Use of crude tools</a:t>
            </a:r>
            <a:r>
              <a:rPr lang="en-GB" sz="2400" dirty="0" smtClean="0"/>
              <a:t>.</a:t>
            </a:r>
          </a:p>
          <a:p>
            <a:r>
              <a:rPr lang="en-GB" sz="2400" dirty="0" smtClean="0"/>
              <a:t> </a:t>
            </a:r>
            <a:r>
              <a:rPr lang="en-GB" sz="2400" dirty="0"/>
              <a:t>4. Labour supply is erratic and unreliable</a:t>
            </a:r>
            <a:r>
              <a:rPr lang="en-GB" sz="2400" dirty="0" smtClean="0"/>
              <a:t>.</a:t>
            </a:r>
          </a:p>
          <a:p>
            <a:r>
              <a:rPr lang="en-GB" sz="2400" dirty="0" smtClean="0"/>
              <a:t> </a:t>
            </a:r>
            <a:r>
              <a:rPr lang="en-GB" sz="2400" dirty="0"/>
              <a:t>5. The practice of subsistence farming wastes land and there is no means of replenishing soil.</a:t>
            </a:r>
          </a:p>
        </p:txBody>
      </p:sp>
    </p:spTree>
    <p:extLst>
      <p:ext uri="{BB962C8B-B14F-4D97-AF65-F5344CB8AC3E}">
        <p14:creationId xmlns:p14="http://schemas.microsoft.com/office/powerpoint/2010/main" val="11895252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Commercial Agriculture</a:t>
            </a:r>
            <a:endParaRPr lang="en-GB" dirty="0"/>
          </a:p>
        </p:txBody>
      </p:sp>
      <p:sp>
        <p:nvSpPr>
          <p:cNvPr id="3" name="Content Placeholder 2"/>
          <p:cNvSpPr>
            <a:spLocks noGrp="1"/>
          </p:cNvSpPr>
          <p:nvPr>
            <p:ph idx="1"/>
          </p:nvPr>
        </p:nvSpPr>
        <p:spPr>
          <a:xfrm>
            <a:off x="476519" y="1107583"/>
            <a:ext cx="11359166" cy="5750418"/>
          </a:xfrm>
        </p:spPr>
        <p:txBody>
          <a:bodyPr>
            <a:noAutofit/>
          </a:bodyPr>
          <a:lstStyle/>
          <a:p>
            <a:r>
              <a:rPr lang="en-GB" sz="2400" dirty="0" smtClean="0"/>
              <a:t>This </a:t>
            </a:r>
            <a:r>
              <a:rPr lang="en-GB" sz="2400" dirty="0"/>
              <a:t>is a type of farming that is done on a large scale; this involves the use of machineries to do the work formally done manually (mechanisation). Machines have been produced which increases productivity in agriculture</a:t>
            </a:r>
            <a:r>
              <a:rPr lang="en-GB" sz="2400" dirty="0" smtClean="0"/>
              <a:t>.</a:t>
            </a:r>
          </a:p>
          <a:p>
            <a:r>
              <a:rPr lang="en-GB" sz="2400" dirty="0" smtClean="0"/>
              <a:t> </a:t>
            </a:r>
            <a:r>
              <a:rPr lang="en-GB" sz="2400" dirty="0"/>
              <a:t>In advanced countries, most farm operations have been mechanised. Bulldozers are used for clearing the farm</a:t>
            </a:r>
            <a:r>
              <a:rPr lang="en-GB" sz="2400" dirty="0" smtClean="0"/>
              <a:t>.</a:t>
            </a:r>
          </a:p>
          <a:p>
            <a:r>
              <a:rPr lang="en-GB" sz="2400" dirty="0" smtClean="0"/>
              <a:t> </a:t>
            </a:r>
            <a:r>
              <a:rPr lang="en-GB" sz="2400" dirty="0"/>
              <a:t>Tractor mounted instruments like ploughs and harrows are used in tilling the soil. There are machines for planting and making ridges; also, we have cultivators, spraying machines and machines for applying fertilizers</a:t>
            </a:r>
            <a:r>
              <a:rPr lang="en-GB" sz="2400" dirty="0" smtClean="0"/>
              <a:t>.</a:t>
            </a:r>
          </a:p>
          <a:p>
            <a:r>
              <a:rPr lang="en-GB" sz="2400" dirty="0" smtClean="0"/>
              <a:t> </a:t>
            </a:r>
            <a:r>
              <a:rPr lang="en-GB" sz="2400" dirty="0"/>
              <a:t>Many types of harvesters are now available and there are machines used in processing agricultural produce of any type</a:t>
            </a:r>
            <a:r>
              <a:rPr lang="en-GB" sz="2400" dirty="0" smtClean="0"/>
              <a:t>.</a:t>
            </a:r>
          </a:p>
          <a:p>
            <a:r>
              <a:rPr lang="en-GB" sz="2400" dirty="0" smtClean="0"/>
              <a:t> </a:t>
            </a:r>
            <a:r>
              <a:rPr lang="en-GB" sz="2400" dirty="0"/>
              <a:t>In livestock farming, we now have incubators, egg graders and milking machines. </a:t>
            </a:r>
            <a:endParaRPr lang="en-GB" sz="2400" dirty="0" smtClean="0"/>
          </a:p>
          <a:p>
            <a:r>
              <a:rPr lang="en-GB" sz="2400" dirty="0" smtClean="0"/>
              <a:t>These </a:t>
            </a:r>
            <a:r>
              <a:rPr lang="en-GB" sz="2400" dirty="0"/>
              <a:t>machines make work in the farm easier, faster and less burdensome. Take note of the following features.</a:t>
            </a:r>
          </a:p>
        </p:txBody>
      </p:sp>
    </p:spTree>
    <p:extLst>
      <p:ext uri="{BB962C8B-B14F-4D97-AF65-F5344CB8AC3E}">
        <p14:creationId xmlns:p14="http://schemas.microsoft.com/office/powerpoint/2010/main" val="9436031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Characteristics</a:t>
            </a:r>
            <a:endParaRPr lang="en-GB" dirty="0"/>
          </a:p>
        </p:txBody>
      </p:sp>
      <p:sp>
        <p:nvSpPr>
          <p:cNvPr id="3" name="Content Placeholder 2"/>
          <p:cNvSpPr>
            <a:spLocks noGrp="1"/>
          </p:cNvSpPr>
          <p:nvPr>
            <p:ph idx="1"/>
          </p:nvPr>
        </p:nvSpPr>
        <p:spPr>
          <a:xfrm>
            <a:off x="677333" y="1584101"/>
            <a:ext cx="9960615" cy="5138671"/>
          </a:xfrm>
        </p:spPr>
        <p:txBody>
          <a:bodyPr>
            <a:normAutofit fontScale="92500"/>
          </a:bodyPr>
          <a:lstStyle/>
          <a:p>
            <a:r>
              <a:rPr lang="en-GB" sz="2400" dirty="0"/>
              <a:t>1. It is very expensive to practice</a:t>
            </a:r>
            <a:r>
              <a:rPr lang="en-GB" sz="2400" dirty="0" smtClean="0"/>
              <a:t>.</a:t>
            </a:r>
          </a:p>
          <a:p>
            <a:r>
              <a:rPr lang="en-GB" sz="2400" dirty="0" smtClean="0"/>
              <a:t> </a:t>
            </a:r>
            <a:r>
              <a:rPr lang="en-GB" sz="2400" dirty="0"/>
              <a:t>2. Large area of farmland is required. </a:t>
            </a:r>
            <a:endParaRPr lang="en-GB" sz="2400" dirty="0" smtClean="0"/>
          </a:p>
          <a:p>
            <a:r>
              <a:rPr lang="en-GB" sz="2400" dirty="0" smtClean="0"/>
              <a:t>3</a:t>
            </a:r>
            <a:r>
              <a:rPr lang="en-GB" sz="2400" dirty="0"/>
              <a:t>. Requires the use of machines like cultivators, tractors, planters, harvesters, etc. </a:t>
            </a:r>
            <a:endParaRPr lang="en-GB" sz="2400" dirty="0" smtClean="0"/>
          </a:p>
          <a:p>
            <a:r>
              <a:rPr lang="en-GB" sz="2400" dirty="0" smtClean="0"/>
              <a:t>4</a:t>
            </a:r>
            <a:r>
              <a:rPr lang="en-GB" sz="2400" dirty="0"/>
              <a:t>. Labour is both manual and mechanical, and specialists are required, at some stages of production</a:t>
            </a:r>
            <a:r>
              <a:rPr lang="en-GB" sz="2400" dirty="0" smtClean="0"/>
              <a:t>.</a:t>
            </a:r>
          </a:p>
          <a:p>
            <a:r>
              <a:rPr lang="en-GB" sz="2400" dirty="0" smtClean="0"/>
              <a:t> </a:t>
            </a:r>
            <a:r>
              <a:rPr lang="en-GB" sz="2400" dirty="0"/>
              <a:t>5. Returns are very high at the end of season or harvest </a:t>
            </a:r>
            <a:r>
              <a:rPr lang="en-GB" sz="2400" dirty="0" smtClean="0"/>
              <a:t>time</a:t>
            </a:r>
          </a:p>
          <a:p>
            <a:r>
              <a:rPr lang="en-GB" sz="2400" dirty="0"/>
              <a:t>6. Marketing of products is specialised and sometimes requires advertisement</a:t>
            </a:r>
            <a:r>
              <a:rPr lang="en-GB" sz="2400" dirty="0" smtClean="0"/>
              <a:t>.</a:t>
            </a:r>
          </a:p>
          <a:p>
            <a:r>
              <a:rPr lang="en-GB" sz="2400" dirty="0" smtClean="0"/>
              <a:t> </a:t>
            </a:r>
            <a:r>
              <a:rPr lang="en-GB" sz="2400" dirty="0"/>
              <a:t>7. It involves a lot of research into the various aspects of production</a:t>
            </a:r>
            <a:r>
              <a:rPr lang="en-GB" sz="2400" dirty="0" smtClean="0"/>
              <a:t>.</a:t>
            </a:r>
          </a:p>
          <a:p>
            <a:r>
              <a:rPr lang="en-GB" sz="2400" dirty="0" smtClean="0"/>
              <a:t> </a:t>
            </a:r>
            <a:r>
              <a:rPr lang="en-GB" sz="2400" dirty="0"/>
              <a:t>8. It requires good record keeping to be able to make proper decisions</a:t>
            </a:r>
            <a:r>
              <a:rPr lang="en-GB" dirty="0"/>
              <a:t>.</a:t>
            </a:r>
          </a:p>
        </p:txBody>
      </p:sp>
    </p:spTree>
    <p:extLst>
      <p:ext uri="{BB962C8B-B14F-4D97-AF65-F5344CB8AC3E}">
        <p14:creationId xmlns:p14="http://schemas.microsoft.com/office/powerpoint/2010/main" val="34121172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Advantages </a:t>
            </a:r>
            <a:r>
              <a:rPr lang="en-GB" dirty="0"/>
              <a:t>of </a:t>
            </a:r>
            <a:r>
              <a:rPr lang="en-GB" dirty="0" smtClean="0"/>
              <a:t>Mechanisation  </a:t>
            </a:r>
            <a:endParaRPr lang="en-GB" dirty="0"/>
          </a:p>
        </p:txBody>
      </p:sp>
      <p:sp>
        <p:nvSpPr>
          <p:cNvPr id="3" name="Content Placeholder 2"/>
          <p:cNvSpPr>
            <a:spLocks noGrp="1"/>
          </p:cNvSpPr>
          <p:nvPr>
            <p:ph idx="1"/>
          </p:nvPr>
        </p:nvSpPr>
        <p:spPr>
          <a:xfrm>
            <a:off x="677334" y="1930401"/>
            <a:ext cx="10501528" cy="4740856"/>
          </a:xfrm>
        </p:spPr>
        <p:txBody>
          <a:bodyPr>
            <a:normAutofit fontScale="92500" lnSpcReduction="20000"/>
          </a:bodyPr>
          <a:lstStyle/>
          <a:p>
            <a:pPr marL="0" indent="0">
              <a:buNone/>
            </a:pPr>
            <a:r>
              <a:rPr lang="en-GB" sz="2000" dirty="0" smtClean="0">
                <a:solidFill>
                  <a:schemeClr val="accent4"/>
                </a:solidFill>
              </a:rPr>
              <a:t>         Let </a:t>
            </a:r>
            <a:r>
              <a:rPr lang="en-GB" sz="2000" dirty="0">
                <a:solidFill>
                  <a:schemeClr val="accent4"/>
                </a:solidFill>
              </a:rPr>
              <a:t>us consider the following benefits of mechanization </a:t>
            </a:r>
            <a:endParaRPr lang="en-GB" sz="2000" dirty="0" smtClean="0">
              <a:solidFill>
                <a:schemeClr val="accent4"/>
              </a:solidFill>
            </a:endParaRPr>
          </a:p>
          <a:p>
            <a:r>
              <a:rPr lang="en-GB" dirty="0" smtClean="0"/>
              <a:t>1</a:t>
            </a:r>
            <a:r>
              <a:rPr lang="en-GB" dirty="0"/>
              <a:t>. </a:t>
            </a:r>
            <a:r>
              <a:rPr lang="en-GB" sz="2400" dirty="0"/>
              <a:t>With machines, a farmer does much greater work within a given time- and does the work more efficiently</a:t>
            </a:r>
            <a:r>
              <a:rPr lang="en-GB" sz="2400" dirty="0" smtClean="0"/>
              <a:t>.</a:t>
            </a:r>
          </a:p>
          <a:p>
            <a:r>
              <a:rPr lang="en-GB" sz="2400" dirty="0" smtClean="0"/>
              <a:t> </a:t>
            </a:r>
            <a:r>
              <a:rPr lang="en-GB" sz="2400" dirty="0"/>
              <a:t>2. Very often, machines do more thorough work that the hands can do</a:t>
            </a:r>
            <a:r>
              <a:rPr lang="en-GB" sz="2400" dirty="0" smtClean="0"/>
              <a:t>.</a:t>
            </a:r>
          </a:p>
          <a:p>
            <a:r>
              <a:rPr lang="en-GB" sz="2400" dirty="0" smtClean="0"/>
              <a:t> </a:t>
            </a:r>
            <a:r>
              <a:rPr lang="en-GB" sz="2400" dirty="0"/>
              <a:t>3. Larger areas of land are cultivated with machines than with human labour. 4. Farm drudgery is very much reduced. </a:t>
            </a:r>
            <a:endParaRPr lang="en-GB" sz="2400" dirty="0" smtClean="0"/>
          </a:p>
          <a:p>
            <a:r>
              <a:rPr lang="en-GB" sz="2400" dirty="0" smtClean="0"/>
              <a:t>5</a:t>
            </a:r>
            <a:r>
              <a:rPr lang="en-GB" sz="2400" dirty="0"/>
              <a:t>. Labour is saved and released from the farm to other areas of production</a:t>
            </a:r>
            <a:r>
              <a:rPr lang="en-GB" sz="2400" dirty="0" smtClean="0"/>
              <a:t>.</a:t>
            </a:r>
          </a:p>
          <a:p>
            <a:r>
              <a:rPr lang="en-GB" sz="2400" dirty="0" smtClean="0"/>
              <a:t> </a:t>
            </a:r>
            <a:r>
              <a:rPr lang="en-GB" sz="2400" dirty="0"/>
              <a:t>6. It is cheaper to produce with machine; this increases the profit margin of the farmer</a:t>
            </a:r>
            <a:r>
              <a:rPr lang="en-GB" sz="2400" dirty="0" smtClean="0"/>
              <a:t>.</a:t>
            </a:r>
          </a:p>
          <a:p>
            <a:r>
              <a:rPr lang="en-GB" sz="2400" dirty="0" smtClean="0"/>
              <a:t> </a:t>
            </a:r>
            <a:r>
              <a:rPr lang="en-GB" sz="2400" dirty="0"/>
              <a:t>7. Mechanisation makes it possible for the farmer to make use of optimum production period. </a:t>
            </a:r>
            <a:endParaRPr lang="en-GB" sz="2400" dirty="0" smtClean="0"/>
          </a:p>
          <a:p>
            <a:r>
              <a:rPr lang="en-GB" sz="2400" dirty="0" smtClean="0"/>
              <a:t>8</a:t>
            </a:r>
            <a:r>
              <a:rPr lang="en-GB" sz="2400" dirty="0"/>
              <a:t>. Since larger areas are cultivated with greater efficiency, food and raw materials will be produced in greater quantities.</a:t>
            </a:r>
          </a:p>
        </p:txBody>
      </p:sp>
    </p:spTree>
    <p:extLst>
      <p:ext uri="{BB962C8B-B14F-4D97-AF65-F5344CB8AC3E}">
        <p14:creationId xmlns:p14="http://schemas.microsoft.com/office/powerpoint/2010/main" val="15287603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The </a:t>
            </a:r>
            <a:r>
              <a:rPr lang="en-GB" dirty="0"/>
              <a:t>Meaning of Agriculture</a:t>
            </a:r>
          </a:p>
        </p:txBody>
      </p:sp>
      <p:sp>
        <p:nvSpPr>
          <p:cNvPr id="3" name="Content Placeholder 2"/>
          <p:cNvSpPr>
            <a:spLocks noGrp="1"/>
          </p:cNvSpPr>
          <p:nvPr>
            <p:ph idx="1"/>
          </p:nvPr>
        </p:nvSpPr>
        <p:spPr>
          <a:xfrm>
            <a:off x="677333" y="2160589"/>
            <a:ext cx="9870463" cy="4330363"/>
          </a:xfrm>
        </p:spPr>
        <p:txBody>
          <a:bodyPr>
            <a:normAutofit/>
          </a:bodyPr>
          <a:lstStyle/>
          <a:p>
            <a:r>
              <a:rPr lang="en-GB" sz="2400" dirty="0" smtClean="0"/>
              <a:t>Agriculture</a:t>
            </a:r>
            <a:r>
              <a:rPr lang="en-GB" sz="2400" dirty="0"/>
              <a:t>, to many people, simply implies food production. The word agriculture came from two Latin words- "ager" and "</a:t>
            </a:r>
            <a:r>
              <a:rPr lang="en-GB" sz="2400" dirty="0" err="1"/>
              <a:t>cultura</a:t>
            </a:r>
            <a:r>
              <a:rPr lang="en-GB" sz="2400" dirty="0"/>
              <a:t>", meaning field and cultivation, respectively. Hence, the term agriculture, literally, implies field cultivation and production of livestock. </a:t>
            </a:r>
            <a:endParaRPr lang="en-GB" sz="2400" dirty="0" smtClean="0"/>
          </a:p>
          <a:p>
            <a:r>
              <a:rPr lang="en-GB" sz="2400" dirty="0" smtClean="0"/>
              <a:t>On </a:t>
            </a:r>
            <a:r>
              <a:rPr lang="en-GB" sz="2400" dirty="0"/>
              <a:t>the other hand, a concise definition of agriculture proposes that it is the science and art of cultivating the soil, production and management of crops, livestock production- preparation and processing of their products and </a:t>
            </a:r>
            <a:r>
              <a:rPr lang="en-GB" sz="2400" dirty="0" smtClean="0"/>
              <a:t>by-products </a:t>
            </a:r>
            <a:r>
              <a:rPr lang="en-GB" sz="2400" dirty="0"/>
              <a:t>for the use of man.</a:t>
            </a:r>
          </a:p>
        </p:txBody>
      </p:sp>
    </p:spTree>
    <p:extLst>
      <p:ext uri="{BB962C8B-B14F-4D97-AF65-F5344CB8AC3E}">
        <p14:creationId xmlns:p14="http://schemas.microsoft.com/office/powerpoint/2010/main" val="16217612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Disadvantages </a:t>
            </a:r>
            <a:r>
              <a:rPr lang="en-GB" dirty="0"/>
              <a:t>of Mechanisation</a:t>
            </a:r>
          </a:p>
        </p:txBody>
      </p:sp>
      <p:sp>
        <p:nvSpPr>
          <p:cNvPr id="3" name="Content Placeholder 2"/>
          <p:cNvSpPr>
            <a:spLocks noGrp="1"/>
          </p:cNvSpPr>
          <p:nvPr>
            <p:ph idx="1"/>
          </p:nvPr>
        </p:nvSpPr>
        <p:spPr>
          <a:xfrm>
            <a:off x="677334" y="2160589"/>
            <a:ext cx="10887894" cy="4697411"/>
          </a:xfrm>
        </p:spPr>
        <p:txBody>
          <a:bodyPr>
            <a:normAutofit fontScale="92500" lnSpcReduction="10000"/>
          </a:bodyPr>
          <a:lstStyle/>
          <a:p>
            <a:pPr marL="0" indent="0">
              <a:buNone/>
            </a:pPr>
            <a:r>
              <a:rPr lang="en-GB" sz="2000" dirty="0" smtClean="0">
                <a:solidFill>
                  <a:schemeClr val="accent4"/>
                </a:solidFill>
              </a:rPr>
              <a:t>Mechanisation </a:t>
            </a:r>
            <a:r>
              <a:rPr lang="en-GB" sz="2000" dirty="0">
                <a:solidFill>
                  <a:schemeClr val="accent4"/>
                </a:solidFill>
              </a:rPr>
              <a:t>is a blessing to agriculture, but it has disadvantages and limitations. Some of the disadvantages include the following</a:t>
            </a:r>
            <a:r>
              <a:rPr lang="en-GB" dirty="0"/>
              <a:t>: </a:t>
            </a:r>
            <a:endParaRPr lang="en-GB" dirty="0" smtClean="0"/>
          </a:p>
          <a:p>
            <a:pPr>
              <a:buAutoNum type="arabicPeriod"/>
            </a:pPr>
            <a:r>
              <a:rPr lang="en-GB" sz="2400" dirty="0" smtClean="0"/>
              <a:t>It </a:t>
            </a:r>
            <a:r>
              <a:rPr lang="en-GB" sz="2400" dirty="0"/>
              <a:t>is capital-intensive - this is so because a lot of money is needed to purchase tractors and other implements; only rich farmers can acquire the necessary equipment. Also, the cost of hiring machines is often above what the ordinary farmer can afford</a:t>
            </a:r>
            <a:r>
              <a:rPr lang="en-GB" sz="2400" dirty="0" smtClean="0"/>
              <a:t>.</a:t>
            </a:r>
          </a:p>
          <a:p>
            <a:pPr>
              <a:buAutoNum type="arabicPeriod"/>
            </a:pPr>
            <a:r>
              <a:rPr lang="en-GB" sz="2400" dirty="0" smtClean="0"/>
              <a:t>It </a:t>
            </a:r>
            <a:r>
              <a:rPr lang="en-GB" sz="2400" dirty="0"/>
              <a:t>generates unemployment; because of the improved rate of work as a result of mechanisation, a good number of workers are displaced, unemployed people constitute social problem. </a:t>
            </a:r>
            <a:endParaRPr lang="en-GB" sz="2400" dirty="0" smtClean="0"/>
          </a:p>
          <a:p>
            <a:pPr>
              <a:buAutoNum type="arabicPeriod"/>
            </a:pPr>
            <a:r>
              <a:rPr lang="en-GB" sz="2400" dirty="0" smtClean="0"/>
              <a:t>. </a:t>
            </a:r>
            <a:r>
              <a:rPr lang="en-GB" sz="2400" dirty="0"/>
              <a:t>Mechanisation of seedbed preparation destroys or alters soil structure, which is not good for </a:t>
            </a:r>
            <a:r>
              <a:rPr lang="en-GB" sz="2400" dirty="0" smtClean="0"/>
              <a:t>plants.</a:t>
            </a:r>
          </a:p>
          <a:p>
            <a:pPr>
              <a:buAutoNum type="arabicPeriod"/>
            </a:pPr>
            <a:r>
              <a:rPr lang="en-GB" sz="2400" dirty="0" smtClean="0"/>
              <a:t>. </a:t>
            </a:r>
            <a:r>
              <a:rPr lang="en-GB" sz="2400" dirty="0"/>
              <a:t>Mechanisation creates pollution since the machines will use power that often generates fume. The smoke that escapes from</a:t>
            </a:r>
          </a:p>
        </p:txBody>
      </p:sp>
    </p:spTree>
    <p:extLst>
      <p:ext uri="{BB962C8B-B14F-4D97-AF65-F5344CB8AC3E}">
        <p14:creationId xmlns:p14="http://schemas.microsoft.com/office/powerpoint/2010/main" val="15605025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stretch>
            <a:fillRect/>
          </a:stretch>
        </p:blipFill>
        <p:spPr>
          <a:xfrm>
            <a:off x="334851" y="609601"/>
            <a:ext cx="11037194" cy="6248400"/>
          </a:xfrm>
          <a:prstGeom prst="rect">
            <a:avLst/>
          </a:prstGeom>
        </p:spPr>
      </p:pic>
    </p:spTree>
    <p:extLst>
      <p:ext uri="{BB962C8B-B14F-4D97-AF65-F5344CB8AC3E}">
        <p14:creationId xmlns:p14="http://schemas.microsoft.com/office/powerpoint/2010/main" val="286735654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FARM SYSTEM </a:t>
            </a:r>
            <a:endParaRPr lang="en-GB" dirty="0"/>
          </a:p>
        </p:txBody>
      </p:sp>
      <p:sp>
        <p:nvSpPr>
          <p:cNvPr id="3" name="Content Placeholder 2"/>
          <p:cNvSpPr>
            <a:spLocks noGrp="1"/>
          </p:cNvSpPr>
          <p:nvPr>
            <p:ph idx="1"/>
          </p:nvPr>
        </p:nvSpPr>
        <p:spPr>
          <a:xfrm>
            <a:off x="677334" y="1403797"/>
            <a:ext cx="8596668" cy="5177307"/>
          </a:xfrm>
        </p:spPr>
        <p:txBody>
          <a:bodyPr>
            <a:noAutofit/>
          </a:bodyPr>
          <a:lstStyle/>
          <a:p>
            <a:r>
              <a:rPr lang="en-GB" sz="2400" dirty="0"/>
              <a:t>Shifting Cultivation </a:t>
            </a:r>
            <a:endParaRPr lang="en-GB" sz="2400" dirty="0" smtClean="0"/>
          </a:p>
          <a:p>
            <a:r>
              <a:rPr lang="en-GB" sz="2400" dirty="0" smtClean="0"/>
              <a:t> </a:t>
            </a:r>
            <a:r>
              <a:rPr lang="en-GB" sz="2400" dirty="0"/>
              <a:t>Land Rotation </a:t>
            </a:r>
            <a:endParaRPr lang="en-GB" sz="2400" dirty="0" smtClean="0"/>
          </a:p>
          <a:p>
            <a:r>
              <a:rPr lang="en-GB" sz="2400" dirty="0" smtClean="0"/>
              <a:t>Mixed </a:t>
            </a:r>
            <a:r>
              <a:rPr lang="en-GB" sz="2400" dirty="0"/>
              <a:t>Farming </a:t>
            </a:r>
            <a:endParaRPr lang="en-GB" sz="2400" dirty="0" smtClean="0"/>
          </a:p>
          <a:p>
            <a:r>
              <a:rPr lang="en-GB" sz="2400" dirty="0" smtClean="0"/>
              <a:t> </a:t>
            </a:r>
            <a:r>
              <a:rPr lang="en-GB" sz="2400" dirty="0"/>
              <a:t>Bush </a:t>
            </a:r>
            <a:r>
              <a:rPr lang="en-GB" sz="2400" dirty="0" smtClean="0"/>
              <a:t>Fallow</a:t>
            </a:r>
          </a:p>
          <a:p>
            <a:r>
              <a:rPr lang="en-GB" sz="2400" dirty="0" smtClean="0"/>
              <a:t>  </a:t>
            </a:r>
            <a:r>
              <a:rPr lang="en-GB" sz="2400" dirty="0"/>
              <a:t>Continuous Cropping </a:t>
            </a:r>
            <a:endParaRPr lang="en-GB" sz="2400" dirty="0" smtClean="0"/>
          </a:p>
          <a:p>
            <a:r>
              <a:rPr lang="en-GB" sz="2400" dirty="0" smtClean="0"/>
              <a:t>.</a:t>
            </a:r>
            <a:r>
              <a:rPr lang="en-GB" sz="2400" dirty="0"/>
              <a:t>6 Monocropping (Sole </a:t>
            </a:r>
            <a:r>
              <a:rPr lang="en-GB" sz="2400" dirty="0" smtClean="0"/>
              <a:t>Cropping</a:t>
            </a:r>
          </a:p>
          <a:p>
            <a:r>
              <a:rPr lang="en-GB" sz="2400" dirty="0"/>
              <a:t>Crop Rotation(Inter-planting ,</a:t>
            </a:r>
            <a:r>
              <a:rPr lang="en-GB" sz="2400" dirty="0" smtClean="0"/>
              <a:t> </a:t>
            </a:r>
            <a:r>
              <a:rPr lang="en-GB" sz="2400" dirty="0"/>
              <a:t>Inter-cropping ,</a:t>
            </a:r>
            <a:r>
              <a:rPr lang="en-GB" sz="2400" dirty="0" smtClean="0"/>
              <a:t>Advantages </a:t>
            </a:r>
            <a:r>
              <a:rPr lang="en-GB" sz="2400" dirty="0"/>
              <a:t>of Crop Rotation </a:t>
            </a:r>
            <a:r>
              <a:rPr lang="en-GB" sz="2400" dirty="0" smtClean="0"/>
              <a:t>Plan </a:t>
            </a:r>
            <a:r>
              <a:rPr lang="en-GB" sz="2400" dirty="0"/>
              <a:t>of a Rotation )</a:t>
            </a:r>
            <a:endParaRPr lang="en-GB" sz="2400" dirty="0" smtClean="0"/>
          </a:p>
          <a:p>
            <a:r>
              <a:rPr lang="en-GB" sz="2400" dirty="0" smtClean="0"/>
              <a:t>Mixed </a:t>
            </a:r>
            <a:r>
              <a:rPr lang="en-GB" sz="2400" dirty="0"/>
              <a:t>Farming</a:t>
            </a:r>
          </a:p>
        </p:txBody>
      </p:sp>
    </p:spTree>
    <p:extLst>
      <p:ext uri="{BB962C8B-B14F-4D97-AF65-F5344CB8AC3E}">
        <p14:creationId xmlns:p14="http://schemas.microsoft.com/office/powerpoint/2010/main" val="132697177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stretch>
            <a:fillRect/>
          </a:stretch>
        </p:blipFill>
        <p:spPr>
          <a:xfrm>
            <a:off x="677334" y="347730"/>
            <a:ext cx="9046215" cy="5808371"/>
          </a:xfrm>
          <a:prstGeom prst="rect">
            <a:avLst/>
          </a:prstGeom>
        </p:spPr>
      </p:pic>
    </p:spTree>
    <p:extLst>
      <p:ext uri="{BB962C8B-B14F-4D97-AF65-F5344CB8AC3E}">
        <p14:creationId xmlns:p14="http://schemas.microsoft.com/office/powerpoint/2010/main" val="245628494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Plan </a:t>
            </a:r>
            <a:r>
              <a:rPr lang="en-GB" dirty="0"/>
              <a:t>of a </a:t>
            </a:r>
            <a:r>
              <a:rPr lang="en-GB" dirty="0" smtClean="0"/>
              <a:t>Rotation  </a:t>
            </a:r>
            <a:endParaRPr lang="en-GB" dirty="0"/>
          </a:p>
        </p:txBody>
      </p:sp>
      <p:sp>
        <p:nvSpPr>
          <p:cNvPr id="3" name="Content Placeholder 2"/>
          <p:cNvSpPr>
            <a:spLocks noGrp="1"/>
          </p:cNvSpPr>
          <p:nvPr>
            <p:ph idx="1"/>
          </p:nvPr>
        </p:nvSpPr>
        <p:spPr>
          <a:xfrm>
            <a:off x="677334" y="1751527"/>
            <a:ext cx="9406824" cy="4289835"/>
          </a:xfrm>
        </p:spPr>
        <p:txBody>
          <a:bodyPr>
            <a:normAutofit/>
          </a:bodyPr>
          <a:lstStyle/>
          <a:p>
            <a:r>
              <a:rPr lang="en-GB" sz="2800" dirty="0"/>
              <a:t>Divide your land according to the numbers of crop, according to the numbers of years. Suppose you have four crops- a, b, c, and d to be planted on four plots of land A, B, C, and D respectively for the first season; during the second season, crop b goes to A, c to B, d on C and a on D. During the third season, c goes on a, d on E, a on C and b on D for the fourth season, d goes on A, a on B, b on C and c on D; the rotation is completed and the system starts all over again</a:t>
            </a:r>
            <a:r>
              <a:rPr lang="en-GB" dirty="0"/>
              <a:t>.</a:t>
            </a:r>
          </a:p>
        </p:txBody>
      </p:sp>
    </p:spTree>
    <p:extLst>
      <p:ext uri="{BB962C8B-B14F-4D97-AF65-F5344CB8AC3E}">
        <p14:creationId xmlns:p14="http://schemas.microsoft.com/office/powerpoint/2010/main" val="120660690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ROTATION PLAN WITH OUR LOCAL CROPS </a:t>
            </a:r>
            <a:endParaRPr lang="en-GB" dirty="0"/>
          </a:p>
        </p:txBody>
      </p:sp>
      <p:pic>
        <p:nvPicPr>
          <p:cNvPr id="4" name="Content Placeholder 3"/>
          <p:cNvPicPr>
            <a:picLocks noGrp="1" noChangeAspect="1"/>
          </p:cNvPicPr>
          <p:nvPr>
            <p:ph idx="1"/>
          </p:nvPr>
        </p:nvPicPr>
        <p:blipFill>
          <a:blip r:embed="rId2"/>
          <a:stretch>
            <a:fillRect/>
          </a:stretch>
        </p:blipFill>
        <p:spPr>
          <a:xfrm>
            <a:off x="677334" y="1930400"/>
            <a:ext cx="8596668" cy="4341611"/>
          </a:xfrm>
          <a:prstGeom prst="rect">
            <a:avLst/>
          </a:prstGeom>
        </p:spPr>
      </p:pic>
    </p:spTree>
    <p:extLst>
      <p:ext uri="{BB962C8B-B14F-4D97-AF65-F5344CB8AC3E}">
        <p14:creationId xmlns:p14="http://schemas.microsoft.com/office/powerpoint/2010/main" val="227529281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sz="3200" dirty="0"/>
              <a:t>At the end of the third year, a lot will have been removed from the soil. Cowpea is then put in to help replenish the soil</a:t>
            </a:r>
            <a:r>
              <a:rPr lang="en-GB" sz="3200" dirty="0" smtClean="0"/>
              <a:t>.</a:t>
            </a:r>
          </a:p>
          <a:p>
            <a:r>
              <a:rPr lang="en-GB" sz="3200" dirty="0" smtClean="0"/>
              <a:t> </a:t>
            </a:r>
            <a:r>
              <a:rPr lang="en-GB" sz="3200" dirty="0"/>
              <a:t>In this rotation, it has been assumed that no pests or diseases have been detected to prevent late maize from following </a:t>
            </a:r>
            <a:r>
              <a:rPr lang="en-GB" sz="3600" dirty="0"/>
              <a:t>early maize</a:t>
            </a:r>
            <a:r>
              <a:rPr lang="en-GB" dirty="0"/>
              <a:t>.</a:t>
            </a:r>
          </a:p>
        </p:txBody>
      </p:sp>
    </p:spTree>
    <p:extLst>
      <p:ext uri="{BB962C8B-B14F-4D97-AF65-F5344CB8AC3E}">
        <p14:creationId xmlns:p14="http://schemas.microsoft.com/office/powerpoint/2010/main" val="350962510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Definition of Agricultural Extension</a:t>
            </a:r>
          </a:p>
        </p:txBody>
      </p:sp>
      <p:sp>
        <p:nvSpPr>
          <p:cNvPr id="3" name="Content Placeholder 2"/>
          <p:cNvSpPr>
            <a:spLocks noGrp="1"/>
          </p:cNvSpPr>
          <p:nvPr>
            <p:ph idx="1"/>
          </p:nvPr>
        </p:nvSpPr>
        <p:spPr>
          <a:xfrm>
            <a:off x="677333" y="1930401"/>
            <a:ext cx="9393945" cy="4444642"/>
          </a:xfrm>
        </p:spPr>
        <p:txBody>
          <a:bodyPr>
            <a:normAutofit/>
          </a:bodyPr>
          <a:lstStyle/>
          <a:p>
            <a:r>
              <a:rPr lang="en-GB" sz="2400" dirty="0" smtClean="0"/>
              <a:t>Agricultural </a:t>
            </a:r>
            <a:r>
              <a:rPr lang="en-GB" sz="2400" dirty="0"/>
              <a:t>extension is a form of educational service for training and influencing farmers (and their families) to adopt improved practices in crop and livestock production, management conservation and marketing. </a:t>
            </a:r>
            <a:endParaRPr lang="en-GB" sz="2400" dirty="0" smtClean="0"/>
          </a:p>
          <a:p>
            <a:r>
              <a:rPr lang="en-GB" sz="2400" dirty="0" smtClean="0"/>
              <a:t>Here</a:t>
            </a:r>
            <a:r>
              <a:rPr lang="en-GB" sz="2400" dirty="0"/>
              <a:t>, the concern is not only about teaching and securing adoption of particular improvement practices, but about changing the outlook of the farmer to the point where he will be receptive to innovation- and on his own initiative, can continuously seek means of improving his farm business and home.</a:t>
            </a:r>
          </a:p>
        </p:txBody>
      </p:sp>
    </p:spTree>
    <p:extLst>
      <p:ext uri="{BB962C8B-B14F-4D97-AF65-F5344CB8AC3E}">
        <p14:creationId xmlns:p14="http://schemas.microsoft.com/office/powerpoint/2010/main" val="116328254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r>
              <a:rPr lang="en-GB" dirty="0"/>
              <a:t>The Concept of Agricultural Extension</a:t>
            </a:r>
          </a:p>
        </p:txBody>
      </p:sp>
      <p:sp>
        <p:nvSpPr>
          <p:cNvPr id="3" name="Content Placeholder 2"/>
          <p:cNvSpPr>
            <a:spLocks noGrp="1"/>
          </p:cNvSpPr>
          <p:nvPr>
            <p:ph idx="1"/>
          </p:nvPr>
        </p:nvSpPr>
        <p:spPr>
          <a:xfrm>
            <a:off x="399245" y="1609859"/>
            <a:ext cx="9478851" cy="4958366"/>
          </a:xfrm>
        </p:spPr>
        <p:txBody>
          <a:bodyPr>
            <a:noAutofit/>
          </a:bodyPr>
          <a:lstStyle/>
          <a:p>
            <a:r>
              <a:rPr lang="en-GB" sz="2800" dirty="0" smtClean="0">
                <a:solidFill>
                  <a:schemeClr val="accent4"/>
                </a:solidFill>
              </a:rPr>
              <a:t>It </a:t>
            </a:r>
            <a:r>
              <a:rPr lang="en-GB" sz="2800" dirty="0">
                <a:solidFill>
                  <a:schemeClr val="accent4"/>
                </a:solidFill>
              </a:rPr>
              <a:t>is a broad concept which does the following</a:t>
            </a:r>
            <a:r>
              <a:rPr lang="en-GB" sz="2800" dirty="0" smtClean="0">
                <a:solidFill>
                  <a:schemeClr val="accent4"/>
                </a:solidFill>
              </a:rPr>
              <a:t>:</a:t>
            </a:r>
          </a:p>
          <a:p>
            <a:r>
              <a:rPr lang="en-GB" sz="2400" dirty="0" smtClean="0"/>
              <a:t> </a:t>
            </a:r>
            <a:r>
              <a:rPr lang="en-GB" sz="2400" dirty="0"/>
              <a:t>1. Provides information/education to the farmer and his family</a:t>
            </a:r>
            <a:r>
              <a:rPr lang="en-GB" sz="2400" dirty="0" smtClean="0"/>
              <a:t>.</a:t>
            </a:r>
          </a:p>
          <a:p>
            <a:pPr marL="0" indent="0">
              <a:buNone/>
            </a:pPr>
            <a:r>
              <a:rPr lang="en-GB" sz="2400" dirty="0" smtClean="0"/>
              <a:t> </a:t>
            </a:r>
            <a:r>
              <a:rPr lang="en-GB" sz="2400" dirty="0"/>
              <a:t>2. Asks the farmer to adopt improved practices in the following areas</a:t>
            </a:r>
            <a:r>
              <a:rPr lang="en-GB" sz="2400" dirty="0" smtClean="0"/>
              <a:t>:</a:t>
            </a:r>
          </a:p>
          <a:p>
            <a:pPr marL="0" indent="0">
              <a:buNone/>
            </a:pPr>
            <a:r>
              <a:rPr lang="en-GB" sz="2400" dirty="0" smtClean="0"/>
              <a:t>a</a:t>
            </a:r>
            <a:r>
              <a:rPr lang="en-GB" sz="2400" dirty="0"/>
              <a:t>. increasing his agricultural </a:t>
            </a:r>
            <a:r>
              <a:rPr lang="en-GB" sz="2400" dirty="0" smtClean="0"/>
              <a:t>production</a:t>
            </a:r>
          </a:p>
          <a:p>
            <a:pPr marL="0" indent="0">
              <a:buNone/>
            </a:pPr>
            <a:r>
              <a:rPr lang="en-GB" sz="2400" dirty="0" smtClean="0"/>
              <a:t>b</a:t>
            </a:r>
            <a:r>
              <a:rPr lang="en-GB" sz="2400" dirty="0"/>
              <a:t>. management </a:t>
            </a:r>
            <a:endParaRPr lang="en-GB" sz="2400" dirty="0" smtClean="0"/>
          </a:p>
          <a:p>
            <a:pPr marL="0" indent="0">
              <a:buNone/>
            </a:pPr>
            <a:r>
              <a:rPr lang="en-GB" sz="2400" dirty="0" smtClean="0"/>
              <a:t>c</a:t>
            </a:r>
            <a:r>
              <a:rPr lang="en-GB" sz="2400" dirty="0"/>
              <a:t>. </a:t>
            </a:r>
            <a:r>
              <a:rPr lang="en-GB" sz="2400" dirty="0" smtClean="0"/>
              <a:t>Conservation</a:t>
            </a:r>
          </a:p>
          <a:p>
            <a:pPr marL="0" indent="0">
              <a:buNone/>
            </a:pPr>
            <a:r>
              <a:rPr lang="en-GB" sz="2400" dirty="0" smtClean="0"/>
              <a:t>d</a:t>
            </a:r>
            <a:r>
              <a:rPr lang="en-GB" sz="2400" dirty="0"/>
              <a:t>. marketing.</a:t>
            </a:r>
          </a:p>
        </p:txBody>
      </p:sp>
    </p:spTree>
    <p:extLst>
      <p:ext uri="{BB962C8B-B14F-4D97-AF65-F5344CB8AC3E}">
        <p14:creationId xmlns:p14="http://schemas.microsoft.com/office/powerpoint/2010/main" val="102552218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t>Makes him receptive to innovation, and thus motivated to continuously seek means of improving his farm business and home. </a:t>
            </a:r>
            <a:endParaRPr lang="en-GB" dirty="0" smtClean="0"/>
          </a:p>
          <a:p>
            <a:r>
              <a:rPr lang="en-GB" sz="2800" dirty="0" smtClean="0"/>
              <a:t>Specifically</a:t>
            </a:r>
            <a:r>
              <a:rPr lang="en-GB" sz="2800" dirty="0"/>
              <a:t>, the agricultural extension officer transmits research findings from research institutes or universities to farmers and obtains feedback from farmers (for researchers) for further research, analysis and validation of facts. These duties are carried out through a systematic educational approach under the atmosphere of mutual trust and respect</a:t>
            </a:r>
            <a:r>
              <a:rPr lang="en-GB" dirty="0" smtClean="0"/>
              <a:t>..</a:t>
            </a:r>
            <a:endParaRPr lang="en-GB" dirty="0"/>
          </a:p>
        </p:txBody>
      </p:sp>
    </p:spTree>
    <p:extLst>
      <p:ext uri="{BB962C8B-B14F-4D97-AF65-F5344CB8AC3E}">
        <p14:creationId xmlns:p14="http://schemas.microsoft.com/office/powerpoint/2010/main" val="3858234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Scope </a:t>
            </a:r>
            <a:r>
              <a:rPr lang="en-GB" dirty="0"/>
              <a:t>of Agriculture</a:t>
            </a:r>
          </a:p>
        </p:txBody>
      </p:sp>
      <p:sp>
        <p:nvSpPr>
          <p:cNvPr id="3" name="Content Placeholder 2"/>
          <p:cNvSpPr>
            <a:spLocks noGrp="1"/>
          </p:cNvSpPr>
          <p:nvPr>
            <p:ph idx="1"/>
          </p:nvPr>
        </p:nvSpPr>
        <p:spPr>
          <a:xfrm>
            <a:off x="677334" y="1930400"/>
            <a:ext cx="9587128" cy="4689341"/>
          </a:xfrm>
        </p:spPr>
        <p:txBody>
          <a:bodyPr>
            <a:noAutofit/>
          </a:bodyPr>
          <a:lstStyle/>
          <a:p>
            <a:r>
              <a:rPr lang="en-GB" sz="2400" dirty="0"/>
              <a:t>Agriculture is a subject/course with a wide range of activities. </a:t>
            </a:r>
            <a:endParaRPr lang="en-GB" sz="2400" dirty="0" smtClean="0"/>
          </a:p>
          <a:p>
            <a:r>
              <a:rPr lang="en-GB" sz="2400" dirty="0" smtClean="0"/>
              <a:t>It </a:t>
            </a:r>
            <a:r>
              <a:rPr lang="en-GB" sz="2400" dirty="0"/>
              <a:t>is an applied science, which makes use of the principles of the basic sciences such </a:t>
            </a:r>
            <a:r>
              <a:rPr lang="en-GB" sz="2400" dirty="0" smtClean="0"/>
              <a:t>as</a:t>
            </a:r>
          </a:p>
          <a:p>
            <a:r>
              <a:rPr lang="en-GB" sz="2400" dirty="0" smtClean="0"/>
              <a:t> </a:t>
            </a:r>
            <a:r>
              <a:rPr lang="en-GB" sz="2400" dirty="0"/>
              <a:t>biology, </a:t>
            </a:r>
            <a:endParaRPr lang="en-GB" sz="2400" dirty="0" smtClean="0"/>
          </a:p>
          <a:p>
            <a:r>
              <a:rPr lang="en-GB" sz="2400" dirty="0" smtClean="0"/>
              <a:t>chemistry,</a:t>
            </a:r>
          </a:p>
          <a:p>
            <a:r>
              <a:rPr lang="en-GB" sz="2400" dirty="0" smtClean="0"/>
              <a:t> physics </a:t>
            </a:r>
          </a:p>
          <a:p>
            <a:r>
              <a:rPr lang="en-GB" sz="2400" dirty="0" smtClean="0"/>
              <a:t> </a:t>
            </a:r>
            <a:r>
              <a:rPr lang="en-GB" sz="2400" dirty="0"/>
              <a:t>geography. </a:t>
            </a:r>
            <a:endParaRPr lang="en-GB" sz="2400" dirty="0" smtClean="0"/>
          </a:p>
          <a:p>
            <a:pPr marL="0" indent="0">
              <a:buNone/>
            </a:pPr>
            <a:r>
              <a:rPr lang="en-GB" sz="2400" dirty="0" smtClean="0"/>
              <a:t>            note:  It </a:t>
            </a:r>
            <a:r>
              <a:rPr lang="en-GB" sz="2400" dirty="0"/>
              <a:t>is therefore studied under the following specialised disciplines:</a:t>
            </a:r>
          </a:p>
        </p:txBody>
      </p:sp>
    </p:spTree>
    <p:extLst>
      <p:ext uri="{BB962C8B-B14F-4D97-AF65-F5344CB8AC3E}">
        <p14:creationId xmlns:p14="http://schemas.microsoft.com/office/powerpoint/2010/main" val="184853133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CHECK the </a:t>
            </a:r>
            <a:r>
              <a:rPr lang="en-GB" dirty="0"/>
              <a:t>pathway of information within extension service</a:t>
            </a:r>
          </a:p>
        </p:txBody>
      </p:sp>
      <p:pic>
        <p:nvPicPr>
          <p:cNvPr id="4" name="Content Placeholder 3"/>
          <p:cNvPicPr>
            <a:picLocks noGrp="1" noChangeAspect="1"/>
          </p:cNvPicPr>
          <p:nvPr>
            <p:ph idx="1"/>
          </p:nvPr>
        </p:nvPicPr>
        <p:blipFill>
          <a:blip r:embed="rId2"/>
          <a:stretch>
            <a:fillRect/>
          </a:stretch>
        </p:blipFill>
        <p:spPr>
          <a:xfrm>
            <a:off x="193183" y="2292439"/>
            <a:ext cx="9607640" cy="3451538"/>
          </a:xfrm>
          <a:prstGeom prst="rect">
            <a:avLst/>
          </a:prstGeom>
        </p:spPr>
      </p:pic>
    </p:spTree>
    <p:extLst>
      <p:ext uri="{BB962C8B-B14F-4D97-AF65-F5344CB8AC3E}">
        <p14:creationId xmlns:p14="http://schemas.microsoft.com/office/powerpoint/2010/main" val="140403930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Importance of Agricultural Extension Services</a:t>
            </a:r>
          </a:p>
        </p:txBody>
      </p:sp>
      <p:sp>
        <p:nvSpPr>
          <p:cNvPr id="3" name="Content Placeholder 2"/>
          <p:cNvSpPr>
            <a:spLocks noGrp="1"/>
          </p:cNvSpPr>
          <p:nvPr>
            <p:ph idx="1"/>
          </p:nvPr>
        </p:nvSpPr>
        <p:spPr>
          <a:xfrm>
            <a:off x="347731" y="1712890"/>
            <a:ext cx="11256134" cy="4881093"/>
          </a:xfrm>
        </p:spPr>
        <p:txBody>
          <a:bodyPr>
            <a:normAutofit fontScale="70000" lnSpcReduction="20000"/>
          </a:bodyPr>
          <a:lstStyle/>
          <a:p>
            <a:pPr marL="0" indent="0" algn="just">
              <a:buNone/>
            </a:pPr>
            <a:r>
              <a:rPr lang="en-GB" sz="3100" dirty="0">
                <a:solidFill>
                  <a:schemeClr val="accent4"/>
                </a:solidFill>
              </a:rPr>
              <a:t> </a:t>
            </a:r>
            <a:r>
              <a:rPr lang="en-GB" sz="3100" dirty="0" smtClean="0">
                <a:solidFill>
                  <a:schemeClr val="accent4"/>
                </a:solidFill>
              </a:rPr>
              <a:t>              Contribution </a:t>
            </a:r>
            <a:r>
              <a:rPr lang="en-GB" sz="3100" dirty="0">
                <a:solidFill>
                  <a:schemeClr val="accent4"/>
                </a:solidFill>
              </a:rPr>
              <a:t>to economic growth </a:t>
            </a:r>
            <a:endParaRPr lang="en-GB" sz="3100" dirty="0" smtClean="0">
              <a:solidFill>
                <a:schemeClr val="accent4"/>
              </a:solidFill>
            </a:endParaRPr>
          </a:p>
          <a:p>
            <a:pPr algn="just"/>
            <a:r>
              <a:rPr lang="en-GB" sz="3100" dirty="0" smtClean="0"/>
              <a:t>This </a:t>
            </a:r>
            <a:r>
              <a:rPr lang="en-GB" sz="3100" dirty="0"/>
              <a:t>is seen in improved production efficiency and better use of resources through improved yield; it helps in getting more export earnings. This contribution was felt much during the time major emphasis was on cash crops for </a:t>
            </a:r>
            <a:r>
              <a:rPr lang="en-GB" sz="3100" dirty="0" smtClean="0"/>
              <a:t>export</a:t>
            </a:r>
          </a:p>
          <a:p>
            <a:pPr marL="0" indent="0" algn="just">
              <a:buNone/>
            </a:pPr>
            <a:r>
              <a:rPr lang="en-GB" sz="3100" dirty="0" smtClean="0"/>
              <a:t>            </a:t>
            </a:r>
            <a:r>
              <a:rPr lang="en-GB" sz="3100" dirty="0" smtClean="0">
                <a:solidFill>
                  <a:schemeClr val="accent4"/>
                </a:solidFill>
              </a:rPr>
              <a:t>Educational </a:t>
            </a:r>
            <a:r>
              <a:rPr lang="en-GB" sz="3100" dirty="0">
                <a:solidFill>
                  <a:schemeClr val="accent4"/>
                </a:solidFill>
              </a:rPr>
              <a:t>services to </a:t>
            </a:r>
            <a:r>
              <a:rPr lang="en-GB" sz="3100" dirty="0" smtClean="0">
                <a:solidFill>
                  <a:schemeClr val="accent4"/>
                </a:solidFill>
              </a:rPr>
              <a:t>farmers</a:t>
            </a:r>
          </a:p>
          <a:p>
            <a:pPr algn="just"/>
            <a:r>
              <a:rPr lang="en-GB" sz="3100" dirty="0" smtClean="0"/>
              <a:t> </a:t>
            </a:r>
            <a:r>
              <a:rPr lang="en-GB" sz="3100" dirty="0"/>
              <a:t>Farmers benefit much under extension programme. This contribution has a far reaching effect on the well-being of the farmer and his family. For many, this is the only hope of learning and making their lives better. It has brought education to those who have lost the opportunity of formal </a:t>
            </a:r>
            <a:r>
              <a:rPr lang="en-GB" sz="3100" dirty="0" smtClean="0"/>
              <a:t>education</a:t>
            </a:r>
          </a:p>
          <a:p>
            <a:pPr marL="0" indent="0" algn="just">
              <a:buNone/>
            </a:pPr>
            <a:r>
              <a:rPr lang="en-GB" sz="3100" dirty="0" smtClean="0">
                <a:solidFill>
                  <a:schemeClr val="accent4"/>
                </a:solidFill>
              </a:rPr>
              <a:t>                        Rural </a:t>
            </a:r>
            <a:r>
              <a:rPr lang="en-GB" sz="3100" dirty="0">
                <a:solidFill>
                  <a:schemeClr val="accent4"/>
                </a:solidFill>
              </a:rPr>
              <a:t>development </a:t>
            </a:r>
            <a:endParaRPr lang="en-GB" sz="3100" dirty="0" smtClean="0">
              <a:solidFill>
                <a:schemeClr val="accent4"/>
              </a:solidFill>
            </a:endParaRPr>
          </a:p>
          <a:p>
            <a:pPr algn="just"/>
            <a:r>
              <a:rPr lang="en-GB" sz="3100" dirty="0" smtClean="0"/>
              <a:t>It </a:t>
            </a:r>
            <a:r>
              <a:rPr lang="en-GB" sz="3100" dirty="0"/>
              <a:t>helps the rural populace in the organisation of activities other than agricultural production. Activities may extend to social and cultural activities- with the benefit of the education and training gained in extension. Health services such as immunisation of children can gain from extension services</a:t>
            </a:r>
            <a:r>
              <a:rPr lang="en-GB" dirty="0"/>
              <a:t>.</a:t>
            </a:r>
          </a:p>
        </p:txBody>
      </p:sp>
    </p:spTree>
    <p:extLst>
      <p:ext uri="{BB962C8B-B14F-4D97-AF65-F5344CB8AC3E}">
        <p14:creationId xmlns:p14="http://schemas.microsoft.com/office/powerpoint/2010/main" val="158378074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Leadership </a:t>
            </a:r>
            <a:r>
              <a:rPr lang="en-GB" dirty="0"/>
              <a:t>training</a:t>
            </a:r>
          </a:p>
        </p:txBody>
      </p:sp>
      <p:sp>
        <p:nvSpPr>
          <p:cNvPr id="3" name="Content Placeholder 2"/>
          <p:cNvSpPr>
            <a:spLocks noGrp="1"/>
          </p:cNvSpPr>
          <p:nvPr>
            <p:ph idx="1"/>
          </p:nvPr>
        </p:nvSpPr>
        <p:spPr>
          <a:xfrm>
            <a:off x="321972" y="1339403"/>
            <a:ext cx="11539470" cy="5306096"/>
          </a:xfrm>
        </p:spPr>
        <p:txBody>
          <a:bodyPr>
            <a:noAutofit/>
          </a:bodyPr>
          <a:lstStyle/>
          <a:p>
            <a:pPr algn="just"/>
            <a:r>
              <a:rPr lang="en-GB" sz="3200" dirty="0" smtClean="0"/>
              <a:t>Through </a:t>
            </a:r>
            <a:r>
              <a:rPr lang="en-GB" sz="3200" dirty="0"/>
              <a:t>extension education and training many farmers acquire leadership training which helps them in playing important roles in their communities</a:t>
            </a:r>
            <a:r>
              <a:rPr lang="en-GB" sz="3200" dirty="0" smtClean="0"/>
              <a:t>.</a:t>
            </a:r>
          </a:p>
          <a:p>
            <a:pPr algn="just"/>
            <a:r>
              <a:rPr lang="en-GB" sz="3200" dirty="0"/>
              <a:t>It plays the role of an agent of transfer of knowledge from government research </a:t>
            </a:r>
            <a:r>
              <a:rPr lang="en-GB" sz="3200" dirty="0" smtClean="0"/>
              <a:t>centre's, </a:t>
            </a:r>
            <a:r>
              <a:rPr lang="en-GB" sz="3200" dirty="0"/>
              <a:t>universities and other areas to the farmer</a:t>
            </a:r>
            <a:r>
              <a:rPr lang="en-GB" sz="3200" dirty="0" smtClean="0"/>
              <a:t>.</a:t>
            </a:r>
          </a:p>
          <a:p>
            <a:pPr algn="just"/>
            <a:r>
              <a:rPr lang="en-GB" sz="3200" dirty="0"/>
              <a:t>It helps farmers to manage his farming better and see his farming as a business and not for subsistence. The farmer learns to use economic factors in decision-making.</a:t>
            </a:r>
          </a:p>
        </p:txBody>
      </p:sp>
    </p:spTree>
    <p:extLst>
      <p:ext uri="{BB962C8B-B14F-4D97-AF65-F5344CB8AC3E}">
        <p14:creationId xmlns:p14="http://schemas.microsoft.com/office/powerpoint/2010/main" val="380960839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Rate </a:t>
            </a:r>
            <a:r>
              <a:rPr lang="en-GB" dirty="0"/>
              <a:t>of Learning and Adoption</a:t>
            </a:r>
          </a:p>
        </p:txBody>
      </p:sp>
      <p:sp>
        <p:nvSpPr>
          <p:cNvPr id="3" name="Content Placeholder 2"/>
          <p:cNvSpPr>
            <a:spLocks noGrp="1"/>
          </p:cNvSpPr>
          <p:nvPr>
            <p:ph idx="1"/>
          </p:nvPr>
        </p:nvSpPr>
        <p:spPr>
          <a:xfrm>
            <a:off x="270457" y="1609859"/>
            <a:ext cx="11011436" cy="4431503"/>
          </a:xfrm>
        </p:spPr>
        <p:txBody>
          <a:bodyPr>
            <a:noAutofit/>
          </a:bodyPr>
          <a:lstStyle/>
          <a:p>
            <a:pPr marL="0" indent="0">
              <a:buNone/>
            </a:pPr>
            <a:r>
              <a:rPr lang="en-GB" sz="2400" dirty="0" smtClean="0"/>
              <a:t>               </a:t>
            </a:r>
            <a:r>
              <a:rPr lang="en-GB" sz="3200" dirty="0" smtClean="0">
                <a:solidFill>
                  <a:schemeClr val="accent4"/>
                </a:solidFill>
              </a:rPr>
              <a:t>Farmer’s </a:t>
            </a:r>
            <a:r>
              <a:rPr lang="en-GB" sz="3200" dirty="0">
                <a:solidFill>
                  <a:schemeClr val="accent4"/>
                </a:solidFill>
              </a:rPr>
              <a:t>speed of </a:t>
            </a:r>
            <a:r>
              <a:rPr lang="en-GB" sz="3200" dirty="0" smtClean="0">
                <a:solidFill>
                  <a:schemeClr val="accent4"/>
                </a:solidFill>
              </a:rPr>
              <a:t>learning</a:t>
            </a:r>
          </a:p>
          <a:p>
            <a:r>
              <a:rPr lang="en-GB" sz="2400" dirty="0" smtClean="0"/>
              <a:t> </a:t>
            </a:r>
            <a:r>
              <a:rPr lang="en-GB" sz="2400" dirty="0"/>
              <a:t>Farmers differ in their speed of learning and adoption. The process by which a new idea spreads among people in an area is known as diffusion</a:t>
            </a:r>
            <a:r>
              <a:rPr lang="en-GB" sz="2400" dirty="0" smtClean="0"/>
              <a:t>.</a:t>
            </a:r>
          </a:p>
          <a:p>
            <a:r>
              <a:rPr lang="en-GB" sz="2400" dirty="0" smtClean="0"/>
              <a:t> </a:t>
            </a:r>
            <a:r>
              <a:rPr lang="en-GB" sz="2400" dirty="0"/>
              <a:t>Not all farmers will accept a new idea at the same time. In any rural community, the readiness to accept new ideas and put them into practice varies, depending on each farmer's previous experience with new ideas, the personality of the farmer and the amount of land and other resources available. </a:t>
            </a:r>
            <a:endParaRPr lang="en-GB" sz="2400" dirty="0" smtClean="0"/>
          </a:p>
          <a:p>
            <a:r>
              <a:rPr lang="en-GB" sz="2400" dirty="0" smtClean="0"/>
              <a:t>Thus</a:t>
            </a:r>
            <a:r>
              <a:rPr lang="en-GB" sz="2400" dirty="0"/>
              <a:t>, we can identify different categories of farmers in terms of their abilities to adopt new ideas.</a:t>
            </a:r>
          </a:p>
        </p:txBody>
      </p:sp>
    </p:spTree>
    <p:extLst>
      <p:ext uri="{BB962C8B-B14F-4D97-AF65-F5344CB8AC3E}">
        <p14:creationId xmlns:p14="http://schemas.microsoft.com/office/powerpoint/2010/main" val="21056587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Innovators</a:t>
            </a:r>
            <a:endParaRPr lang="en-GB" dirty="0"/>
          </a:p>
        </p:txBody>
      </p:sp>
      <p:sp>
        <p:nvSpPr>
          <p:cNvPr id="3" name="Content Placeholder 2"/>
          <p:cNvSpPr>
            <a:spLocks noGrp="1"/>
          </p:cNvSpPr>
          <p:nvPr>
            <p:ph idx="1"/>
          </p:nvPr>
        </p:nvSpPr>
        <p:spPr>
          <a:xfrm>
            <a:off x="677334" y="1532586"/>
            <a:ext cx="10475770" cy="5486399"/>
          </a:xfrm>
        </p:spPr>
        <p:txBody>
          <a:bodyPr>
            <a:normAutofit fontScale="55000" lnSpcReduction="20000"/>
          </a:bodyPr>
          <a:lstStyle/>
          <a:p>
            <a:pPr algn="just"/>
            <a:r>
              <a:rPr lang="en-GB" sz="4500" dirty="0" smtClean="0"/>
              <a:t>Innovators </a:t>
            </a:r>
            <a:r>
              <a:rPr lang="en-GB" sz="4500" dirty="0"/>
              <a:t>are farmers who are eager to accept new ideas. Usually, there are only few people in this class in a farming community. They are often farmers who, having spent some years outside the village, feel that they can make their own decision without worrying about the opinions of others</a:t>
            </a:r>
            <a:r>
              <a:rPr lang="en-GB" sz="4500" dirty="0" smtClean="0"/>
              <a:t>.</a:t>
            </a:r>
          </a:p>
          <a:p>
            <a:pPr algn="just"/>
            <a:r>
              <a:rPr lang="en-GB" sz="4500" dirty="0" smtClean="0"/>
              <a:t> </a:t>
            </a:r>
            <a:r>
              <a:rPr lang="en-GB" sz="4500" dirty="0"/>
              <a:t>In villages, innovators are often looked on with suspicious and jealousy. Yet they are important to the success of an extension programme since they can be persuaded to try new methods and thereby create awareness in the community. However, the extension agent should exercise tact and caution, and avoid over-praising innovators in public or spending too much time with them. </a:t>
            </a:r>
            <a:endParaRPr lang="en-GB" sz="4500" dirty="0" smtClean="0"/>
          </a:p>
          <a:p>
            <a:pPr algn="just"/>
            <a:r>
              <a:rPr lang="en-GB" sz="4500" dirty="0" smtClean="0"/>
              <a:t>This </a:t>
            </a:r>
            <a:r>
              <a:rPr lang="en-GB" sz="4500" dirty="0"/>
              <a:t>could result in rejection of the idea by the rest of the community because of jealousy and suspicion- as the innovator's motives in adopting new methods is seen in bad light</a:t>
            </a:r>
            <a:r>
              <a:rPr lang="en-GB" sz="2600" dirty="0"/>
              <a:t>.</a:t>
            </a:r>
            <a:endParaRPr lang="en-GB" dirty="0"/>
          </a:p>
        </p:txBody>
      </p:sp>
    </p:spTree>
    <p:extLst>
      <p:ext uri="{BB962C8B-B14F-4D97-AF65-F5344CB8AC3E}">
        <p14:creationId xmlns:p14="http://schemas.microsoft.com/office/powerpoint/2010/main" val="379030112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Early </a:t>
            </a:r>
            <a:r>
              <a:rPr lang="en-GB" dirty="0"/>
              <a:t>adopters</a:t>
            </a:r>
          </a:p>
        </p:txBody>
      </p:sp>
      <p:sp>
        <p:nvSpPr>
          <p:cNvPr id="3" name="Content Placeholder 2"/>
          <p:cNvSpPr>
            <a:spLocks noGrp="1"/>
          </p:cNvSpPr>
          <p:nvPr>
            <p:ph idx="1"/>
          </p:nvPr>
        </p:nvSpPr>
        <p:spPr/>
        <p:txBody>
          <a:bodyPr>
            <a:normAutofit lnSpcReduction="10000"/>
          </a:bodyPr>
          <a:lstStyle/>
          <a:p>
            <a:r>
              <a:rPr lang="en-GB" sz="2800" dirty="0" smtClean="0"/>
              <a:t>Farmers </a:t>
            </a:r>
            <a:r>
              <a:rPr lang="en-GB" sz="2800" dirty="0"/>
              <a:t>who are more cautious and want to see the idea tried and proved under local conditions are known as early adopters. </a:t>
            </a:r>
            <a:endParaRPr lang="en-GB" sz="2800" dirty="0" smtClean="0"/>
          </a:p>
          <a:p>
            <a:r>
              <a:rPr lang="en-GB" sz="2800" dirty="0" smtClean="0"/>
              <a:t>They </a:t>
            </a:r>
            <a:r>
              <a:rPr lang="en-GB" sz="2800" dirty="0"/>
              <a:t>express early interest but must first be convinced of the direct benefit of the idea by putting up a demonstration. </a:t>
            </a:r>
            <a:endParaRPr lang="en-GB" sz="2800" dirty="0" smtClean="0"/>
          </a:p>
          <a:p>
            <a:r>
              <a:rPr lang="en-GB" sz="2800" dirty="0" smtClean="0"/>
              <a:t>Usually</a:t>
            </a:r>
            <a:r>
              <a:rPr lang="en-GB" sz="2800" dirty="0"/>
              <a:t>, this group of farmers includes local leaders and others who are respected in the community</a:t>
            </a:r>
            <a:r>
              <a:rPr lang="en-GB" dirty="0"/>
              <a:t>.</a:t>
            </a:r>
          </a:p>
        </p:txBody>
      </p:sp>
    </p:spTree>
    <p:extLst>
      <p:ext uri="{BB962C8B-B14F-4D97-AF65-F5344CB8AC3E}">
        <p14:creationId xmlns:p14="http://schemas.microsoft.com/office/powerpoint/2010/main" val="204947221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The </a:t>
            </a:r>
            <a:r>
              <a:rPr lang="en-GB" dirty="0"/>
              <a:t>majority</a:t>
            </a:r>
          </a:p>
        </p:txBody>
      </p:sp>
      <p:sp>
        <p:nvSpPr>
          <p:cNvPr id="3" name="Content Placeholder 2"/>
          <p:cNvSpPr>
            <a:spLocks noGrp="1"/>
          </p:cNvSpPr>
          <p:nvPr>
            <p:ph idx="1"/>
          </p:nvPr>
        </p:nvSpPr>
        <p:spPr/>
        <p:txBody>
          <a:bodyPr>
            <a:noAutofit/>
          </a:bodyPr>
          <a:lstStyle/>
          <a:p>
            <a:pPr algn="just"/>
            <a:r>
              <a:rPr lang="en-GB" sz="2400" dirty="0" smtClean="0"/>
              <a:t>If </a:t>
            </a:r>
            <a:r>
              <a:rPr lang="en-GB" sz="2400" dirty="0"/>
              <a:t>the rest of the farmers adopt a new idea, they will do so more slowly and perhaps less completely. </a:t>
            </a:r>
            <a:endParaRPr lang="en-GB" sz="2400" dirty="0" smtClean="0"/>
          </a:p>
          <a:p>
            <a:pPr algn="just"/>
            <a:r>
              <a:rPr lang="en-GB" sz="2400" dirty="0" smtClean="0"/>
              <a:t>Many </a:t>
            </a:r>
            <a:r>
              <a:rPr lang="en-GB" sz="2400" dirty="0"/>
              <a:t>farmers will lack the resources to adopt the new idea at all, while others may only do so slowly and with caution</a:t>
            </a:r>
            <a:r>
              <a:rPr lang="en-GB" sz="2400" dirty="0" smtClean="0"/>
              <a:t>.</a:t>
            </a:r>
          </a:p>
          <a:p>
            <a:pPr algn="just"/>
            <a:r>
              <a:rPr lang="en-GB" sz="2400" dirty="0" smtClean="0"/>
              <a:t> </a:t>
            </a:r>
            <a:r>
              <a:rPr lang="en-GB" sz="2400" dirty="0"/>
              <a:t>The majority who can and do adopt the idea are likely to be more influenced by the opinions of local leaders and </a:t>
            </a:r>
            <a:r>
              <a:rPr lang="en-GB" sz="2400" dirty="0" smtClean="0"/>
              <a:t>neighbours </a:t>
            </a:r>
            <a:r>
              <a:rPr lang="en-GB" sz="2400" dirty="0"/>
              <a:t>than by the extension agent or the demonstrations he arranges.</a:t>
            </a:r>
          </a:p>
        </p:txBody>
      </p:sp>
    </p:spTree>
    <p:extLst>
      <p:ext uri="{BB962C8B-B14F-4D97-AF65-F5344CB8AC3E}">
        <p14:creationId xmlns:p14="http://schemas.microsoft.com/office/powerpoint/2010/main" val="138973658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Stages </a:t>
            </a:r>
            <a:r>
              <a:rPr lang="en-GB" dirty="0"/>
              <a:t>of Learning and </a:t>
            </a:r>
            <a:r>
              <a:rPr lang="en-GB" dirty="0" smtClean="0"/>
              <a:t>Adoption  </a:t>
            </a:r>
            <a:endParaRPr lang="en-GB" dirty="0"/>
          </a:p>
        </p:txBody>
      </p:sp>
      <p:sp>
        <p:nvSpPr>
          <p:cNvPr id="3" name="Content Placeholder 2"/>
          <p:cNvSpPr>
            <a:spLocks noGrp="1"/>
          </p:cNvSpPr>
          <p:nvPr>
            <p:ph idx="1"/>
          </p:nvPr>
        </p:nvSpPr>
        <p:spPr/>
        <p:txBody>
          <a:bodyPr>
            <a:normAutofit/>
          </a:bodyPr>
          <a:lstStyle/>
          <a:p>
            <a:r>
              <a:rPr lang="en-GB" sz="2400" dirty="0" smtClean="0"/>
              <a:t>Learning </a:t>
            </a:r>
            <a:r>
              <a:rPr lang="en-GB" sz="2400" dirty="0"/>
              <a:t>and adoption occurs in stages. </a:t>
            </a:r>
            <a:endParaRPr lang="en-GB" sz="2400" dirty="0" smtClean="0"/>
          </a:p>
          <a:p>
            <a:r>
              <a:rPr lang="en-GB" sz="2400" dirty="0" smtClean="0"/>
              <a:t>Different </a:t>
            </a:r>
            <a:r>
              <a:rPr lang="en-GB" sz="2400" dirty="0"/>
              <a:t>types of learning are involved in extension</a:t>
            </a:r>
            <a:r>
              <a:rPr lang="en-GB" sz="2400" dirty="0" smtClean="0"/>
              <a:t>.</a:t>
            </a:r>
          </a:p>
          <a:p>
            <a:r>
              <a:rPr lang="en-GB" sz="2400" dirty="0" smtClean="0"/>
              <a:t> </a:t>
            </a:r>
            <a:r>
              <a:rPr lang="en-GB" sz="2400" dirty="0"/>
              <a:t>Before a group of farmers can decide to try out a new idea/practice, they must first learn of it</a:t>
            </a:r>
            <a:r>
              <a:rPr lang="en-GB" sz="2400" dirty="0" smtClean="0"/>
              <a:t>.</a:t>
            </a:r>
          </a:p>
          <a:p>
            <a:r>
              <a:rPr lang="en-GB" sz="2400" dirty="0" smtClean="0"/>
              <a:t> </a:t>
            </a:r>
            <a:r>
              <a:rPr lang="en-GB" sz="2400" dirty="0"/>
              <a:t>They may then have to learn some new skills. Five stages have been identified in the process of accepting new ideas</a:t>
            </a:r>
            <a:r>
              <a:rPr lang="en-GB" sz="2400" dirty="0" smtClean="0"/>
              <a:t>.</a:t>
            </a:r>
          </a:p>
          <a:p>
            <a:r>
              <a:rPr lang="en-GB" sz="2400" dirty="0" smtClean="0"/>
              <a:t> </a:t>
            </a:r>
            <a:r>
              <a:rPr lang="en-GB" sz="2400" dirty="0"/>
              <a:t>Let us consider these now</a:t>
            </a:r>
          </a:p>
        </p:txBody>
      </p:sp>
    </p:spTree>
    <p:extLst>
      <p:ext uri="{BB962C8B-B14F-4D97-AF65-F5344CB8AC3E}">
        <p14:creationId xmlns:p14="http://schemas.microsoft.com/office/powerpoint/2010/main" val="81412491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2032" y="-264733"/>
            <a:ext cx="8596668" cy="1320800"/>
          </a:xfrm>
        </p:spPr>
        <p:txBody>
          <a:bodyPr/>
          <a:lstStyle/>
          <a:p>
            <a:endParaRPr lang="en-GB" dirty="0"/>
          </a:p>
        </p:txBody>
      </p:sp>
      <p:sp>
        <p:nvSpPr>
          <p:cNvPr id="3" name="Content Placeholder 2"/>
          <p:cNvSpPr>
            <a:spLocks noGrp="1"/>
          </p:cNvSpPr>
          <p:nvPr>
            <p:ph idx="1"/>
          </p:nvPr>
        </p:nvSpPr>
        <p:spPr>
          <a:xfrm>
            <a:off x="437882" y="1056067"/>
            <a:ext cx="11423559" cy="5653825"/>
          </a:xfrm>
        </p:spPr>
        <p:txBody>
          <a:bodyPr>
            <a:noAutofit/>
          </a:bodyPr>
          <a:lstStyle/>
          <a:p>
            <a:pPr marL="0" indent="0">
              <a:buNone/>
            </a:pPr>
            <a:r>
              <a:rPr lang="en-GB" sz="2400" dirty="0" err="1"/>
              <a:t>i</a:t>
            </a:r>
            <a:r>
              <a:rPr lang="en-GB" sz="2400" dirty="0"/>
              <a:t>. </a:t>
            </a:r>
            <a:r>
              <a:rPr lang="en-GB" sz="2400" dirty="0">
                <a:solidFill>
                  <a:schemeClr val="accent4"/>
                </a:solidFill>
              </a:rPr>
              <a:t>Awareness</a:t>
            </a:r>
            <a:r>
              <a:rPr lang="en-GB" sz="2400" dirty="0"/>
              <a:t> A farmer learns of the existence of the ideas, but knows little about it; hence, he is willing to know more</a:t>
            </a:r>
            <a:r>
              <a:rPr lang="en-GB" sz="2400" dirty="0" smtClean="0"/>
              <a:t>.</a:t>
            </a:r>
          </a:p>
          <a:p>
            <a:pPr marL="0" indent="0">
              <a:buNone/>
            </a:pPr>
            <a:r>
              <a:rPr lang="en-GB" sz="2400" dirty="0" smtClean="0"/>
              <a:t> </a:t>
            </a:r>
            <a:r>
              <a:rPr lang="en-GB" sz="2400" dirty="0"/>
              <a:t>ii. </a:t>
            </a:r>
            <a:r>
              <a:rPr lang="en-GB" sz="2400" dirty="0">
                <a:solidFill>
                  <a:schemeClr val="accent4"/>
                </a:solidFill>
              </a:rPr>
              <a:t>Interest</a:t>
            </a:r>
            <a:r>
              <a:rPr lang="en-GB" sz="2400" dirty="0"/>
              <a:t> The farmer develops interest in the idea and seeks more information about it from a friend, community leader or the extension agent. iii. </a:t>
            </a:r>
            <a:r>
              <a:rPr lang="en-GB" sz="2400" dirty="0">
                <a:solidFill>
                  <a:schemeClr val="accent4"/>
                </a:solidFill>
              </a:rPr>
              <a:t>Evaluation</a:t>
            </a:r>
            <a:r>
              <a:rPr lang="en-GB" sz="2400" dirty="0"/>
              <a:t> How the idea affects the farmer must now be considered. How will it be of benefit? What are the difficulties or disadvantages of this new idea? The farmer may seek further information or go to a demonstration or meeting, and then decides whether or not to try out the new ideas</a:t>
            </a:r>
            <a:r>
              <a:rPr lang="en-GB" sz="2400" dirty="0" smtClean="0"/>
              <a:t>.</a:t>
            </a:r>
          </a:p>
          <a:p>
            <a:pPr marL="0" indent="0">
              <a:buNone/>
            </a:pPr>
            <a:r>
              <a:rPr lang="en-GB" sz="2400" dirty="0" smtClean="0"/>
              <a:t> </a:t>
            </a:r>
            <a:r>
              <a:rPr lang="en-GB" sz="2400" dirty="0"/>
              <a:t>iv. </a:t>
            </a:r>
            <a:r>
              <a:rPr lang="en-GB" sz="2400" dirty="0">
                <a:solidFill>
                  <a:schemeClr val="accent4"/>
                </a:solidFill>
              </a:rPr>
              <a:t>Trial </a:t>
            </a:r>
            <a:r>
              <a:rPr lang="en-GB" sz="2400" dirty="0"/>
              <a:t>Very often, farmers then decide to try the idea on a small scale. For example, they may decide to put manure or fertilizer on a small part of one field and compare the result with the rest of the field. To do this, they seek advice on how and when to apply the fertilizer or manure. </a:t>
            </a:r>
            <a:endParaRPr lang="en-GB" sz="2400" dirty="0" smtClean="0"/>
          </a:p>
          <a:p>
            <a:pPr marL="0" indent="0">
              <a:buNone/>
            </a:pPr>
            <a:r>
              <a:rPr lang="en-GB" sz="2400" dirty="0" smtClean="0"/>
              <a:t>v</a:t>
            </a:r>
            <a:r>
              <a:rPr lang="en-GB" sz="2400" dirty="0">
                <a:solidFill>
                  <a:schemeClr val="accent4"/>
                </a:solidFill>
              </a:rPr>
              <a:t>. Adoptio</a:t>
            </a:r>
            <a:r>
              <a:rPr lang="en-GB" sz="2400" dirty="0"/>
              <a:t>n If the farmers are convinced by the trial, they accept the idea fully and it becomes part of their customary way of farming.</a:t>
            </a:r>
          </a:p>
        </p:txBody>
      </p:sp>
    </p:spTree>
    <p:extLst>
      <p:ext uri="{BB962C8B-B14F-4D97-AF65-F5344CB8AC3E}">
        <p14:creationId xmlns:p14="http://schemas.microsoft.com/office/powerpoint/2010/main" val="302967418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ENVIRONMENTAL FACTORS AFFECTING AGRICULTURAL PRODUCTION</a:t>
            </a:r>
          </a:p>
        </p:txBody>
      </p:sp>
      <p:sp>
        <p:nvSpPr>
          <p:cNvPr id="3" name="Content Placeholder 2"/>
          <p:cNvSpPr>
            <a:spLocks noGrp="1"/>
          </p:cNvSpPr>
          <p:nvPr>
            <p:ph idx="1"/>
          </p:nvPr>
        </p:nvSpPr>
        <p:spPr/>
        <p:txBody>
          <a:bodyPr/>
          <a:lstStyle/>
          <a:p>
            <a:r>
              <a:rPr lang="en-GB" sz="2800" dirty="0" smtClean="0">
                <a:solidFill>
                  <a:schemeClr val="accent4"/>
                </a:solidFill>
              </a:rPr>
              <a:t>                 Temperature</a:t>
            </a:r>
            <a:endParaRPr lang="en-GB" sz="2800" dirty="0">
              <a:solidFill>
                <a:schemeClr val="accent4"/>
              </a:solidFill>
            </a:endParaRPr>
          </a:p>
          <a:p>
            <a:r>
              <a:rPr lang="en-GB" sz="2400" dirty="0"/>
              <a:t>a. reduced feed intake or loss of </a:t>
            </a:r>
            <a:r>
              <a:rPr lang="en-GB" sz="2400" dirty="0" smtClean="0"/>
              <a:t>appetite</a:t>
            </a:r>
          </a:p>
          <a:p>
            <a:r>
              <a:rPr lang="en-GB" sz="2400" dirty="0" smtClean="0"/>
              <a:t> </a:t>
            </a:r>
            <a:r>
              <a:rPr lang="en-GB" sz="2400" dirty="0"/>
              <a:t>b. decrease in productive processes of growth, rate of egg laying, rate of milk yield etc. </a:t>
            </a:r>
            <a:endParaRPr lang="en-GB" sz="2400" dirty="0" smtClean="0"/>
          </a:p>
          <a:p>
            <a:r>
              <a:rPr lang="en-GB" sz="2400" dirty="0" smtClean="0"/>
              <a:t>c</a:t>
            </a:r>
            <a:r>
              <a:rPr lang="en-GB" sz="2400" dirty="0"/>
              <a:t>. reduced body weight </a:t>
            </a:r>
            <a:endParaRPr lang="en-GB" sz="2400" dirty="0" smtClean="0"/>
          </a:p>
          <a:p>
            <a:r>
              <a:rPr lang="en-GB" sz="2400" dirty="0" smtClean="0"/>
              <a:t>d</a:t>
            </a:r>
            <a:r>
              <a:rPr lang="en-GB" sz="2400" dirty="0"/>
              <a:t>. embryonic death and dwarfing </a:t>
            </a:r>
            <a:endParaRPr lang="en-GB" sz="2400" dirty="0" smtClean="0"/>
          </a:p>
          <a:p>
            <a:r>
              <a:rPr lang="en-GB" sz="2400" dirty="0" smtClean="0"/>
              <a:t>e</a:t>
            </a:r>
            <a:r>
              <a:rPr lang="en-GB" sz="2400" dirty="0"/>
              <a:t>. reduced fertility in exotic male animals.</a:t>
            </a:r>
          </a:p>
        </p:txBody>
      </p:sp>
    </p:spTree>
    <p:extLst>
      <p:ext uri="{BB962C8B-B14F-4D97-AF65-F5344CB8AC3E}">
        <p14:creationId xmlns:p14="http://schemas.microsoft.com/office/powerpoint/2010/main" val="964012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Agronomy</a:t>
            </a:r>
            <a:endParaRPr lang="en-GB" dirty="0"/>
          </a:p>
        </p:txBody>
      </p:sp>
      <p:sp>
        <p:nvSpPr>
          <p:cNvPr id="3" name="Content Placeholder 2"/>
          <p:cNvSpPr>
            <a:spLocks noGrp="1"/>
          </p:cNvSpPr>
          <p:nvPr>
            <p:ph idx="1"/>
          </p:nvPr>
        </p:nvSpPr>
        <p:spPr>
          <a:xfrm>
            <a:off x="677333" y="2160589"/>
            <a:ext cx="9252277" cy="3880773"/>
          </a:xfrm>
        </p:spPr>
        <p:txBody>
          <a:bodyPr>
            <a:normAutofit/>
          </a:bodyPr>
          <a:lstStyle/>
          <a:p>
            <a:r>
              <a:rPr lang="en-GB" sz="2400" dirty="0" smtClean="0"/>
              <a:t>This </a:t>
            </a:r>
            <a:r>
              <a:rPr lang="en-GB" sz="2400" dirty="0"/>
              <a:t>is the study of the relationship between crops and soil. Agronomy can be further split into </a:t>
            </a:r>
            <a:r>
              <a:rPr lang="en-GB" sz="2400" dirty="0" smtClean="0"/>
              <a:t>two </a:t>
            </a:r>
          </a:p>
          <a:p>
            <a:r>
              <a:rPr lang="en-GB" sz="2400" dirty="0" smtClean="0"/>
              <a:t>soil </a:t>
            </a:r>
            <a:r>
              <a:rPr lang="en-GB" sz="2400" dirty="0"/>
              <a:t>science </a:t>
            </a:r>
            <a:endParaRPr lang="en-GB" sz="2400" dirty="0" smtClean="0"/>
          </a:p>
          <a:p>
            <a:r>
              <a:rPr lang="en-GB" sz="2400" dirty="0" smtClean="0"/>
              <a:t>crop </a:t>
            </a:r>
            <a:r>
              <a:rPr lang="en-GB" sz="2400" dirty="0"/>
              <a:t>science. </a:t>
            </a:r>
          </a:p>
          <a:p>
            <a:pPr>
              <a:buClr>
                <a:schemeClr val="accent4"/>
              </a:buClr>
              <a:buFont typeface="Wingdings" panose="05000000000000000000" pitchFamily="2" charset="2"/>
              <a:buChar char="v"/>
            </a:pPr>
            <a:r>
              <a:rPr lang="en-GB" sz="2400" dirty="0" smtClean="0"/>
              <a:t>While </a:t>
            </a:r>
            <a:r>
              <a:rPr lang="en-GB" sz="2400" dirty="0"/>
              <a:t>soil science involves the study of soil components as they relate to crop </a:t>
            </a:r>
            <a:r>
              <a:rPr lang="en-GB" sz="2400" dirty="0" smtClean="0"/>
              <a:t>production;</a:t>
            </a:r>
          </a:p>
          <a:p>
            <a:pPr>
              <a:buClr>
                <a:schemeClr val="accent4"/>
              </a:buClr>
              <a:buFont typeface="Wingdings" panose="05000000000000000000" pitchFamily="2" charset="2"/>
              <a:buChar char="v"/>
            </a:pPr>
            <a:r>
              <a:rPr lang="en-GB" sz="2400" dirty="0" smtClean="0"/>
              <a:t> </a:t>
            </a:r>
            <a:r>
              <a:rPr lang="en-GB" sz="2400" dirty="0"/>
              <a:t>crop science is concerned with the physiological development and production of crops for the use of man</a:t>
            </a:r>
          </a:p>
        </p:txBody>
      </p:sp>
    </p:spTree>
    <p:extLst>
      <p:ext uri="{BB962C8B-B14F-4D97-AF65-F5344CB8AC3E}">
        <p14:creationId xmlns:p14="http://schemas.microsoft.com/office/powerpoint/2010/main" val="273662791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Relative </a:t>
            </a:r>
            <a:r>
              <a:rPr lang="en-GB" dirty="0"/>
              <a:t>humidity</a:t>
            </a:r>
          </a:p>
        </p:txBody>
      </p:sp>
      <p:sp>
        <p:nvSpPr>
          <p:cNvPr id="3" name="Content Placeholder 2"/>
          <p:cNvSpPr>
            <a:spLocks noGrp="1"/>
          </p:cNvSpPr>
          <p:nvPr>
            <p:ph idx="1"/>
          </p:nvPr>
        </p:nvSpPr>
        <p:spPr>
          <a:xfrm>
            <a:off x="677333" y="1751527"/>
            <a:ext cx="10488649" cy="4919729"/>
          </a:xfrm>
        </p:spPr>
        <p:txBody>
          <a:bodyPr>
            <a:noAutofit/>
          </a:bodyPr>
          <a:lstStyle/>
          <a:p>
            <a:pPr algn="just"/>
            <a:r>
              <a:rPr lang="en-GB" sz="2400" dirty="0" smtClean="0"/>
              <a:t>This </a:t>
            </a:r>
            <a:r>
              <a:rPr lang="en-GB" sz="2400" dirty="0"/>
              <a:t>is the amount of moisture in the atmosphere; low humidity can cause heat, while high humidity reduces evapotranspiration. </a:t>
            </a:r>
            <a:endParaRPr lang="en-GB" sz="2400" dirty="0" smtClean="0"/>
          </a:p>
          <a:p>
            <a:pPr algn="just"/>
            <a:r>
              <a:rPr lang="en-GB" sz="2400" dirty="0" smtClean="0"/>
              <a:t>The </a:t>
            </a:r>
            <a:r>
              <a:rPr lang="en-GB" sz="2400" dirty="0"/>
              <a:t>effects on crops and animals include change in rate of heat loss and decrease in water consumption, in spite of increase in frequency of drinking. </a:t>
            </a:r>
            <a:endParaRPr lang="en-GB" sz="2400" dirty="0" smtClean="0"/>
          </a:p>
          <a:p>
            <a:pPr algn="just"/>
            <a:r>
              <a:rPr lang="en-GB" sz="2400" dirty="0" smtClean="0"/>
              <a:t>The </a:t>
            </a:r>
            <a:r>
              <a:rPr lang="en-GB" sz="2400" dirty="0"/>
              <a:t>effect of situation is increase in heat loss which can disorganise the metabolic system of the animal</a:t>
            </a:r>
            <a:r>
              <a:rPr lang="en-GB" sz="2400" dirty="0" smtClean="0"/>
              <a:t>.</a:t>
            </a:r>
          </a:p>
          <a:p>
            <a:pPr algn="just"/>
            <a:r>
              <a:rPr lang="en-GB" sz="2400" dirty="0" smtClean="0"/>
              <a:t> </a:t>
            </a:r>
            <a:r>
              <a:rPr lang="en-GB" sz="2400" dirty="0"/>
              <a:t>Changes in temperature aggravate the effect of relative humidity. In low humidity areas of Nigeria, evaporation takes place rapidly such that evapotranspiration balance is in jeopardy. </a:t>
            </a:r>
            <a:endParaRPr lang="en-GB" sz="2400" dirty="0" smtClean="0"/>
          </a:p>
          <a:p>
            <a:pPr algn="just"/>
            <a:r>
              <a:rPr lang="en-GB" sz="2400" dirty="0" smtClean="0"/>
              <a:t>Similarly</a:t>
            </a:r>
            <a:r>
              <a:rPr lang="en-GB" sz="2400" dirty="0"/>
              <a:t>, in hot humid areas of the country, evaporation takes place slowly, hence, the rate of heat loss in both plants and animals</a:t>
            </a:r>
          </a:p>
        </p:txBody>
      </p:sp>
    </p:spTree>
    <p:extLst>
      <p:ext uri="{BB962C8B-B14F-4D97-AF65-F5344CB8AC3E}">
        <p14:creationId xmlns:p14="http://schemas.microsoft.com/office/powerpoint/2010/main" val="300468591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Rainfall </a:t>
            </a:r>
            <a:endParaRPr lang="en-GB" dirty="0"/>
          </a:p>
        </p:txBody>
      </p:sp>
      <p:sp>
        <p:nvSpPr>
          <p:cNvPr id="3" name="Content Placeholder 2"/>
          <p:cNvSpPr>
            <a:spLocks noGrp="1"/>
          </p:cNvSpPr>
          <p:nvPr>
            <p:ph idx="1"/>
          </p:nvPr>
        </p:nvSpPr>
        <p:spPr>
          <a:xfrm>
            <a:off x="677333" y="2160589"/>
            <a:ext cx="11840931" cy="4697411"/>
          </a:xfrm>
        </p:spPr>
        <p:txBody>
          <a:bodyPr>
            <a:normAutofit fontScale="92500" lnSpcReduction="10000"/>
          </a:bodyPr>
          <a:lstStyle/>
          <a:p>
            <a:r>
              <a:rPr lang="en-GB" sz="2400" dirty="0" smtClean="0"/>
              <a:t> </a:t>
            </a:r>
            <a:r>
              <a:rPr lang="en-GB" sz="2400" dirty="0"/>
              <a:t>Rainfall has the greatest control over agricultural production activities in </a:t>
            </a:r>
            <a:r>
              <a:rPr lang="en-GB" sz="2400" dirty="0" smtClean="0"/>
              <a:t>The Gambia. </a:t>
            </a:r>
            <a:r>
              <a:rPr lang="en-GB" sz="2400" dirty="0"/>
              <a:t>The types of crop grown in different ecological zones </a:t>
            </a:r>
            <a:r>
              <a:rPr lang="en-GB" sz="2400" dirty="0" smtClean="0"/>
              <a:t>of</a:t>
            </a:r>
          </a:p>
          <a:p>
            <a:r>
              <a:rPr lang="en-GB" sz="2400" dirty="0" smtClean="0"/>
              <a:t> The country </a:t>
            </a:r>
            <a:r>
              <a:rPr lang="en-GB" sz="2400" dirty="0"/>
              <a:t>are direct response to the pattern of rainfall in these parts </a:t>
            </a:r>
            <a:endParaRPr lang="en-GB" sz="2400" dirty="0" smtClean="0"/>
          </a:p>
          <a:p>
            <a:r>
              <a:rPr lang="en-GB" sz="2000" dirty="0" smtClean="0">
                <a:solidFill>
                  <a:schemeClr val="accent4"/>
                </a:solidFill>
              </a:rPr>
              <a:t>                    Air movement</a:t>
            </a:r>
          </a:p>
          <a:p>
            <a:r>
              <a:rPr lang="en-GB" sz="2000" dirty="0"/>
              <a:t> </a:t>
            </a:r>
            <a:r>
              <a:rPr lang="en-GB" sz="2000" dirty="0" smtClean="0"/>
              <a:t> </a:t>
            </a:r>
            <a:r>
              <a:rPr lang="en-GB" sz="2400" dirty="0"/>
              <a:t>This is air in motion; and the rate affects evaporation of transpired water droplets from plant leaves</a:t>
            </a:r>
            <a:r>
              <a:rPr lang="en-GB" sz="2400" dirty="0" smtClean="0"/>
              <a:t>.</a:t>
            </a:r>
          </a:p>
          <a:p>
            <a:r>
              <a:rPr lang="en-GB" sz="2400" dirty="0" smtClean="0"/>
              <a:t> </a:t>
            </a:r>
            <a:r>
              <a:rPr lang="en-GB" sz="2400" dirty="0"/>
              <a:t>At moderate temperature, the more rapid the movement of air is, the more effective it will be in reducing heat load of animals when moisture is present on the skin. </a:t>
            </a:r>
            <a:endParaRPr lang="en-GB" sz="2400" dirty="0" smtClean="0"/>
          </a:p>
          <a:p>
            <a:r>
              <a:rPr lang="en-GB" sz="2400" dirty="0" smtClean="0"/>
              <a:t>It </a:t>
            </a:r>
            <a:r>
              <a:rPr lang="en-GB" sz="2400" dirty="0"/>
              <a:t>also influences the amount of radiant energy that plants and animals receive by altering the temperature of surrounding objects. </a:t>
            </a:r>
            <a:endParaRPr lang="en-GB" sz="2400" dirty="0" smtClean="0"/>
          </a:p>
          <a:p>
            <a:r>
              <a:rPr lang="en-GB" sz="2400" dirty="0" smtClean="0"/>
              <a:t>To </a:t>
            </a:r>
            <a:r>
              <a:rPr lang="en-GB" sz="2400" dirty="0"/>
              <a:t>ensure free flow of air movements through tree crop plantations, cultural practices like weeding, pruning and spacing suitable for each crops is adopted</a:t>
            </a:r>
            <a:r>
              <a:rPr lang="en-GB" sz="2000" dirty="0"/>
              <a:t>.</a:t>
            </a:r>
          </a:p>
        </p:txBody>
      </p:sp>
    </p:spTree>
    <p:extLst>
      <p:ext uri="{BB962C8B-B14F-4D97-AF65-F5344CB8AC3E}">
        <p14:creationId xmlns:p14="http://schemas.microsoft.com/office/powerpoint/2010/main" val="149028674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Solar </a:t>
            </a:r>
            <a:r>
              <a:rPr lang="en-GB" dirty="0"/>
              <a:t>radiation</a:t>
            </a:r>
          </a:p>
        </p:txBody>
      </p:sp>
      <p:sp>
        <p:nvSpPr>
          <p:cNvPr id="3" name="Content Placeholder 2"/>
          <p:cNvSpPr>
            <a:spLocks noGrp="1"/>
          </p:cNvSpPr>
          <p:nvPr>
            <p:ph idx="1"/>
          </p:nvPr>
        </p:nvSpPr>
        <p:spPr>
          <a:xfrm>
            <a:off x="677333" y="1236372"/>
            <a:ext cx="10076525" cy="5499279"/>
          </a:xfrm>
        </p:spPr>
        <p:txBody>
          <a:bodyPr>
            <a:noAutofit/>
          </a:bodyPr>
          <a:lstStyle/>
          <a:p>
            <a:r>
              <a:rPr lang="en-GB" sz="2400" dirty="0" smtClean="0"/>
              <a:t>Solar </a:t>
            </a:r>
            <a:r>
              <a:rPr lang="en-GB" sz="2400" dirty="0"/>
              <a:t>Radiation is very important in agriculture; this is because it is the source of energy used by plants during photosynthesis. </a:t>
            </a:r>
            <a:endParaRPr lang="en-GB" sz="2400" dirty="0" smtClean="0"/>
          </a:p>
          <a:p>
            <a:r>
              <a:rPr lang="en-GB" sz="2400" dirty="0" smtClean="0"/>
              <a:t>The </a:t>
            </a:r>
            <a:r>
              <a:rPr lang="en-GB" sz="2400" dirty="0"/>
              <a:t>amount of this energy received on the earth surface (isolation) tallies with the latitude of the area and season of the year</a:t>
            </a:r>
            <a:r>
              <a:rPr lang="en-GB" sz="2400" dirty="0" smtClean="0"/>
              <a:t>.</a:t>
            </a:r>
          </a:p>
          <a:p>
            <a:r>
              <a:rPr lang="en-GB" sz="2400" dirty="0" smtClean="0"/>
              <a:t> </a:t>
            </a:r>
            <a:r>
              <a:rPr lang="en-GB" sz="2400" dirty="0"/>
              <a:t>It affects the rising and roosting of animals and also accounts for the opening and closing of the petals of certain flowers- e.g. sunflower. </a:t>
            </a:r>
            <a:endParaRPr lang="en-GB" sz="2400" dirty="0" smtClean="0"/>
          </a:p>
          <a:p>
            <a:r>
              <a:rPr lang="en-GB" sz="2400" dirty="0" smtClean="0"/>
              <a:t>It </a:t>
            </a:r>
            <a:r>
              <a:rPr lang="en-GB" sz="2400" dirty="0"/>
              <a:t>is, as well, necessary for the maturity and germination of seed. Lack of solar radiation leads to </a:t>
            </a:r>
            <a:r>
              <a:rPr lang="en-GB" sz="2400" dirty="0" err="1"/>
              <a:t>etiolation</a:t>
            </a:r>
            <a:r>
              <a:rPr lang="en-GB" sz="2400" dirty="0"/>
              <a:t>- as plants will become yellow and thin. In Nigeria there is sufficient solar radiation throughout the year. </a:t>
            </a:r>
            <a:endParaRPr lang="en-GB" sz="2400" dirty="0" smtClean="0"/>
          </a:p>
          <a:p>
            <a:r>
              <a:rPr lang="en-GB" sz="2400" dirty="0" smtClean="0"/>
              <a:t>However</a:t>
            </a:r>
            <a:r>
              <a:rPr lang="en-GB" sz="2400" dirty="0"/>
              <a:t>, the amount of solar radiation received on the earth surface each day depends upon</a:t>
            </a:r>
          </a:p>
        </p:txBody>
      </p:sp>
    </p:spTree>
    <p:extLst>
      <p:ext uri="{BB962C8B-B14F-4D97-AF65-F5344CB8AC3E}">
        <p14:creationId xmlns:p14="http://schemas.microsoft.com/office/powerpoint/2010/main" val="371670840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sz="3200" dirty="0" err="1"/>
              <a:t>i</a:t>
            </a:r>
            <a:r>
              <a:rPr lang="en-GB" sz="3200" dirty="0"/>
              <a:t>. the intensity of the radiation </a:t>
            </a:r>
            <a:endParaRPr lang="en-GB" sz="3200" dirty="0" smtClean="0"/>
          </a:p>
          <a:p>
            <a:endParaRPr lang="en-GB" sz="3200" dirty="0"/>
          </a:p>
          <a:p>
            <a:r>
              <a:rPr lang="en-GB" sz="3200" dirty="0" smtClean="0"/>
              <a:t>ii</a:t>
            </a:r>
            <a:r>
              <a:rPr lang="en-GB" sz="3200" dirty="0"/>
              <a:t>. the amount of the cloud </a:t>
            </a:r>
            <a:r>
              <a:rPr lang="en-GB" sz="3200" dirty="0" smtClean="0"/>
              <a:t>cover</a:t>
            </a:r>
          </a:p>
          <a:p>
            <a:endParaRPr lang="en-GB" sz="3200" dirty="0"/>
          </a:p>
          <a:p>
            <a:r>
              <a:rPr lang="en-GB" sz="3200" dirty="0" smtClean="0"/>
              <a:t> </a:t>
            </a:r>
            <a:r>
              <a:rPr lang="en-GB" sz="3200" dirty="0"/>
              <a:t>iii. the length of day.</a:t>
            </a:r>
          </a:p>
        </p:txBody>
      </p:sp>
    </p:spTree>
    <p:extLst>
      <p:ext uri="{BB962C8B-B14F-4D97-AF65-F5344CB8AC3E}">
        <p14:creationId xmlns:p14="http://schemas.microsoft.com/office/powerpoint/2010/main" val="665281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 OF </a:t>
            </a:r>
            <a:r>
              <a:rPr lang="en-GB" dirty="0"/>
              <a:t>Soil</a:t>
            </a:r>
          </a:p>
        </p:txBody>
      </p:sp>
      <p:sp>
        <p:nvSpPr>
          <p:cNvPr id="3" name="Content Placeholder 2"/>
          <p:cNvSpPr>
            <a:spLocks noGrp="1"/>
          </p:cNvSpPr>
          <p:nvPr>
            <p:ph idx="1"/>
          </p:nvPr>
        </p:nvSpPr>
        <p:spPr>
          <a:xfrm>
            <a:off x="677334" y="2160589"/>
            <a:ext cx="10385618" cy="4369000"/>
          </a:xfrm>
        </p:spPr>
        <p:txBody>
          <a:bodyPr>
            <a:noAutofit/>
          </a:bodyPr>
          <a:lstStyle/>
          <a:p>
            <a:r>
              <a:rPr lang="en-GB" sz="2400" dirty="0" smtClean="0"/>
              <a:t>can </a:t>
            </a:r>
            <a:r>
              <a:rPr lang="en-GB" sz="2400" dirty="0"/>
              <a:t>be defined as the loose material covering the surface of the earth which supports life and is the basis of farming. </a:t>
            </a:r>
            <a:endParaRPr lang="en-GB" sz="2400" dirty="0" smtClean="0"/>
          </a:p>
          <a:p>
            <a:r>
              <a:rPr lang="en-GB" sz="2400" dirty="0" smtClean="0"/>
              <a:t>The </a:t>
            </a:r>
            <a:r>
              <a:rPr lang="en-GB" sz="2400" dirty="0"/>
              <a:t>soil itself is a natural body consisting of layers or horizons of minerals which differ in their characteristic, physical, chemical and mineralogical components. This is but the merit component of the soil. </a:t>
            </a:r>
            <a:endParaRPr lang="en-GB" sz="2400" dirty="0" smtClean="0"/>
          </a:p>
          <a:p>
            <a:r>
              <a:rPr lang="en-GB" sz="2400" dirty="0" smtClean="0"/>
              <a:t>The </a:t>
            </a:r>
            <a:r>
              <a:rPr lang="en-GB" sz="2400" dirty="0"/>
              <a:t>active component comprises of some micro-organisms that belong to the families of soil flora (plants) and fauna (animals). Together with the soil is, therefore, a natural medium for the growth of crops.</a:t>
            </a:r>
          </a:p>
        </p:txBody>
      </p:sp>
    </p:spTree>
    <p:extLst>
      <p:ext uri="{BB962C8B-B14F-4D97-AF65-F5344CB8AC3E}">
        <p14:creationId xmlns:p14="http://schemas.microsoft.com/office/powerpoint/2010/main" val="89145463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Physical Characteristics of the Soil</a:t>
            </a:r>
          </a:p>
        </p:txBody>
      </p:sp>
      <p:sp>
        <p:nvSpPr>
          <p:cNvPr id="3" name="Content Placeholder 2"/>
          <p:cNvSpPr>
            <a:spLocks noGrp="1"/>
          </p:cNvSpPr>
          <p:nvPr>
            <p:ph idx="1"/>
          </p:nvPr>
        </p:nvSpPr>
        <p:spPr>
          <a:xfrm>
            <a:off x="677334" y="1674255"/>
            <a:ext cx="10437134" cy="5087154"/>
          </a:xfrm>
        </p:spPr>
        <p:txBody>
          <a:bodyPr>
            <a:noAutofit/>
          </a:bodyPr>
          <a:lstStyle/>
          <a:p>
            <a:r>
              <a:rPr lang="en-GB" sz="2400" dirty="0" smtClean="0"/>
              <a:t>The </a:t>
            </a:r>
            <a:r>
              <a:rPr lang="en-GB" sz="2400" dirty="0"/>
              <a:t>most important physical characteristics of the soil are soil texture and soil structure. Let us consider this, briefly</a:t>
            </a:r>
            <a:r>
              <a:rPr lang="en-GB" sz="2400" dirty="0" smtClean="0"/>
              <a:t>.</a:t>
            </a:r>
          </a:p>
          <a:p>
            <a:pPr marL="0" indent="0">
              <a:buNone/>
            </a:pPr>
            <a:r>
              <a:rPr lang="en-GB" sz="2400" dirty="0"/>
              <a:t> </a:t>
            </a:r>
            <a:r>
              <a:rPr lang="en-GB" sz="2400" dirty="0" smtClean="0"/>
              <a:t>                          </a:t>
            </a:r>
            <a:r>
              <a:rPr lang="en-GB" sz="2400" dirty="0">
                <a:solidFill>
                  <a:schemeClr val="accent4"/>
                </a:solidFill>
              </a:rPr>
              <a:t>Soil texture </a:t>
            </a:r>
            <a:endParaRPr lang="en-GB" sz="2400" dirty="0" smtClean="0">
              <a:solidFill>
                <a:schemeClr val="accent4"/>
              </a:solidFill>
            </a:endParaRPr>
          </a:p>
          <a:p>
            <a:r>
              <a:rPr lang="en-GB" sz="2400" dirty="0" smtClean="0"/>
              <a:t>This </a:t>
            </a:r>
            <a:r>
              <a:rPr lang="en-GB" sz="2400" dirty="0"/>
              <a:t>is the relative proportion of various fraction or particle sizes in a given soil. For instance, the basic particles of </a:t>
            </a:r>
            <a:r>
              <a:rPr lang="en-GB" sz="2400" dirty="0" smtClean="0"/>
              <a:t>the </a:t>
            </a:r>
            <a:r>
              <a:rPr lang="en-GB" sz="2400" dirty="0"/>
              <a:t>soil are sand, silt and clay. </a:t>
            </a:r>
            <a:endParaRPr lang="en-GB" sz="2400" dirty="0" smtClean="0"/>
          </a:p>
          <a:p>
            <a:r>
              <a:rPr lang="en-GB" sz="2400" dirty="0" smtClean="0"/>
              <a:t>The </a:t>
            </a:r>
            <a:r>
              <a:rPr lang="en-GB" sz="2400" dirty="0"/>
              <a:t>division of soil particle into these fractions is based on the size or diameter of the particle. For example, soil particle is said to be</a:t>
            </a:r>
            <a:r>
              <a:rPr lang="en-GB" sz="2400" dirty="0" smtClean="0"/>
              <a:t>:</a:t>
            </a:r>
          </a:p>
          <a:p>
            <a:r>
              <a:rPr lang="en-GB" sz="2400" dirty="0" smtClean="0"/>
              <a:t> </a:t>
            </a:r>
            <a:r>
              <a:rPr lang="en-GB" sz="2400" dirty="0"/>
              <a:t>a. sand- if the diameter is between .002.02mm</a:t>
            </a:r>
            <a:r>
              <a:rPr lang="en-GB" sz="2400" dirty="0" smtClean="0"/>
              <a:t>.</a:t>
            </a:r>
          </a:p>
          <a:p>
            <a:r>
              <a:rPr lang="en-GB" sz="2400" dirty="0" smtClean="0"/>
              <a:t> </a:t>
            </a:r>
            <a:r>
              <a:rPr lang="en-GB" sz="2400" dirty="0"/>
              <a:t>b. silt -if the diameter is between .0 – 0.002mm </a:t>
            </a:r>
            <a:endParaRPr lang="en-GB" sz="2400" dirty="0" smtClean="0"/>
          </a:p>
          <a:p>
            <a:r>
              <a:rPr lang="en-GB" sz="2400" dirty="0" smtClean="0"/>
              <a:t>c</a:t>
            </a:r>
            <a:r>
              <a:rPr lang="en-GB" sz="2400" dirty="0"/>
              <a:t>. clay- if the diameter is less than 0.002mm.</a:t>
            </a:r>
          </a:p>
        </p:txBody>
      </p:sp>
    </p:spTree>
    <p:extLst>
      <p:ext uri="{BB962C8B-B14F-4D97-AF65-F5344CB8AC3E}">
        <p14:creationId xmlns:p14="http://schemas.microsoft.com/office/powerpoint/2010/main" val="356485505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Soil </a:t>
            </a:r>
            <a:r>
              <a:rPr lang="en-GB" dirty="0"/>
              <a:t>structure</a:t>
            </a:r>
          </a:p>
        </p:txBody>
      </p:sp>
      <p:sp>
        <p:nvSpPr>
          <p:cNvPr id="3" name="Content Placeholder 2"/>
          <p:cNvSpPr>
            <a:spLocks noGrp="1"/>
          </p:cNvSpPr>
          <p:nvPr>
            <p:ph idx="1"/>
          </p:nvPr>
        </p:nvSpPr>
        <p:spPr/>
        <p:txBody>
          <a:bodyPr>
            <a:noAutofit/>
          </a:bodyPr>
          <a:lstStyle/>
          <a:p>
            <a:pPr algn="just"/>
            <a:r>
              <a:rPr lang="en-GB" sz="2800" dirty="0" smtClean="0"/>
              <a:t>If </a:t>
            </a:r>
            <a:r>
              <a:rPr lang="en-GB" sz="2800" dirty="0"/>
              <a:t>soil particles are left on their own without binding them together then farming will be impossible. </a:t>
            </a:r>
            <a:endParaRPr lang="en-GB" sz="2800" dirty="0" smtClean="0"/>
          </a:p>
          <a:p>
            <a:pPr algn="just"/>
            <a:r>
              <a:rPr lang="en-GB" sz="2800" dirty="0" smtClean="0"/>
              <a:t>Soil </a:t>
            </a:r>
            <a:r>
              <a:rPr lang="en-GB" sz="2800" dirty="0"/>
              <a:t>structure, therefore, explains the binding together of soil particles into soil aggregates</a:t>
            </a:r>
            <a:r>
              <a:rPr lang="en-GB" sz="2800" dirty="0" smtClean="0"/>
              <a:t>.</a:t>
            </a:r>
          </a:p>
          <a:p>
            <a:pPr algn="just"/>
            <a:r>
              <a:rPr lang="en-GB" sz="2800" dirty="0" smtClean="0"/>
              <a:t> </a:t>
            </a:r>
            <a:r>
              <a:rPr lang="en-GB" sz="2800" dirty="0"/>
              <a:t>It is in the form of these aggregates that soil can support good growth of crops.</a:t>
            </a:r>
          </a:p>
        </p:txBody>
      </p:sp>
    </p:spTree>
    <p:extLst>
      <p:ext uri="{BB962C8B-B14F-4D97-AF65-F5344CB8AC3E}">
        <p14:creationId xmlns:p14="http://schemas.microsoft.com/office/powerpoint/2010/main" val="242741718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Importance of Soil Structure to Farmers</a:t>
            </a:r>
          </a:p>
        </p:txBody>
      </p:sp>
      <p:sp>
        <p:nvSpPr>
          <p:cNvPr id="3" name="Content Placeholder 2"/>
          <p:cNvSpPr>
            <a:spLocks noGrp="1"/>
          </p:cNvSpPr>
          <p:nvPr>
            <p:ph idx="1"/>
          </p:nvPr>
        </p:nvSpPr>
        <p:spPr>
          <a:xfrm>
            <a:off x="677334" y="1777285"/>
            <a:ext cx="10385618" cy="5080715"/>
          </a:xfrm>
        </p:spPr>
        <p:txBody>
          <a:bodyPr>
            <a:normAutofit lnSpcReduction="10000"/>
          </a:bodyPr>
          <a:lstStyle/>
          <a:p>
            <a:r>
              <a:rPr lang="en-GB" sz="2400" b="1" dirty="0"/>
              <a:t>It is important that you understand the structure of the soil because of the following reasons</a:t>
            </a:r>
            <a:r>
              <a:rPr lang="en-GB" sz="2400" b="1" dirty="0" smtClean="0"/>
              <a:t>:</a:t>
            </a:r>
          </a:p>
          <a:p>
            <a:r>
              <a:rPr lang="en-GB" sz="2400" b="1" dirty="0" smtClean="0"/>
              <a:t> </a:t>
            </a:r>
            <a:r>
              <a:rPr lang="en-GB" sz="2400" b="1" dirty="0"/>
              <a:t>a. Soil structure determines the physical properties of the soil- e.g. water and air content, as well as type and sizes of the pore in the soil</a:t>
            </a:r>
            <a:r>
              <a:rPr lang="en-GB" sz="2400" b="1" dirty="0" smtClean="0"/>
              <a:t>.</a:t>
            </a:r>
          </a:p>
          <a:p>
            <a:r>
              <a:rPr lang="en-GB" sz="2400" b="1" dirty="0" smtClean="0"/>
              <a:t> </a:t>
            </a:r>
            <a:r>
              <a:rPr lang="en-GB" sz="2400" b="1" dirty="0"/>
              <a:t>b. It also influences the chemical properties, e.g. mineral composition, non-content, the level of exchangeable cat ion etc</a:t>
            </a:r>
            <a:r>
              <a:rPr lang="en-GB" sz="2400" b="1" dirty="0" smtClean="0"/>
              <a:t>.</a:t>
            </a:r>
          </a:p>
          <a:p>
            <a:r>
              <a:rPr lang="en-GB" sz="2400" b="1" dirty="0" smtClean="0"/>
              <a:t> </a:t>
            </a:r>
            <a:r>
              <a:rPr lang="en-GB" sz="2400" b="1" dirty="0"/>
              <a:t>c. Soil structure also influences the rate of leaching and other processes of the translocation of soil articles e.g. erosion. This affects the amount of nutrient available for crop growth</a:t>
            </a:r>
            <a:r>
              <a:rPr lang="en-GB" sz="2400" b="1" dirty="0" smtClean="0"/>
              <a:t>.</a:t>
            </a:r>
          </a:p>
          <a:p>
            <a:r>
              <a:rPr lang="en-GB" sz="2400" b="1" dirty="0" smtClean="0"/>
              <a:t> </a:t>
            </a:r>
            <a:r>
              <a:rPr lang="en-GB" sz="2400" b="1" dirty="0"/>
              <a:t>d. Soil activities also influence the biological activities in a given soil, for instance, the activities of soil micro-organisms that help in the decomposition of organic matters</a:t>
            </a:r>
          </a:p>
        </p:txBody>
      </p:sp>
    </p:spTree>
    <p:extLst>
      <p:ext uri="{BB962C8B-B14F-4D97-AF65-F5344CB8AC3E}">
        <p14:creationId xmlns:p14="http://schemas.microsoft.com/office/powerpoint/2010/main" val="140038963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Major Components of the Soil</a:t>
            </a:r>
          </a:p>
        </p:txBody>
      </p:sp>
      <p:sp>
        <p:nvSpPr>
          <p:cNvPr id="3" name="Content Placeholder 2"/>
          <p:cNvSpPr>
            <a:spLocks noGrp="1"/>
          </p:cNvSpPr>
          <p:nvPr>
            <p:ph idx="1"/>
          </p:nvPr>
        </p:nvSpPr>
        <p:spPr/>
        <p:txBody>
          <a:bodyPr/>
          <a:lstStyle/>
          <a:p>
            <a:r>
              <a:rPr lang="en-GB" sz="5400" b="1" i="1" dirty="0"/>
              <a:t>Inorganic matter- </a:t>
            </a:r>
            <a:r>
              <a:rPr lang="en-GB" sz="5400" b="1" i="1" dirty="0" smtClean="0"/>
              <a:t>45%</a:t>
            </a:r>
          </a:p>
          <a:p>
            <a:r>
              <a:rPr lang="en-GB" sz="5400" b="1" i="1" dirty="0"/>
              <a:t>Organic matter- </a:t>
            </a:r>
            <a:r>
              <a:rPr lang="en-GB" sz="5400" b="1" i="1" dirty="0" smtClean="0"/>
              <a:t> </a:t>
            </a:r>
            <a:r>
              <a:rPr lang="en-GB" sz="5400" b="1" i="1" dirty="0"/>
              <a:t>5</a:t>
            </a:r>
            <a:r>
              <a:rPr lang="en-GB" sz="5400" b="1" i="1" dirty="0" smtClean="0"/>
              <a:t>%</a:t>
            </a:r>
          </a:p>
          <a:p>
            <a:r>
              <a:rPr lang="en-GB" sz="5400" b="1" i="1" dirty="0"/>
              <a:t>Soil air- </a:t>
            </a:r>
            <a:r>
              <a:rPr lang="en-GB" sz="5400" b="1" i="1" dirty="0" smtClean="0"/>
              <a:t>25%</a:t>
            </a:r>
          </a:p>
          <a:p>
            <a:r>
              <a:rPr lang="en-GB" sz="5400" b="1" i="1" dirty="0"/>
              <a:t>Soil water- </a:t>
            </a:r>
            <a:r>
              <a:rPr lang="en-GB" sz="5400" b="1" i="1" dirty="0" smtClean="0"/>
              <a:t> </a:t>
            </a:r>
            <a:r>
              <a:rPr lang="en-GB" sz="5400" b="1" i="1" dirty="0"/>
              <a:t>25</a:t>
            </a:r>
            <a:r>
              <a:rPr lang="en-GB" dirty="0"/>
              <a:t>%</a:t>
            </a:r>
          </a:p>
        </p:txBody>
      </p:sp>
    </p:spTree>
    <p:extLst>
      <p:ext uri="{BB962C8B-B14F-4D97-AF65-F5344CB8AC3E}">
        <p14:creationId xmlns:p14="http://schemas.microsoft.com/office/powerpoint/2010/main" val="229802880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Types </a:t>
            </a:r>
            <a:r>
              <a:rPr lang="en-GB" dirty="0"/>
              <a:t>and Properties of Soil</a:t>
            </a:r>
          </a:p>
        </p:txBody>
      </p:sp>
      <p:sp>
        <p:nvSpPr>
          <p:cNvPr id="3" name="Content Placeholder 2"/>
          <p:cNvSpPr>
            <a:spLocks noGrp="1"/>
          </p:cNvSpPr>
          <p:nvPr>
            <p:ph idx="1"/>
          </p:nvPr>
        </p:nvSpPr>
        <p:spPr/>
        <p:txBody>
          <a:bodyPr>
            <a:normAutofit/>
          </a:bodyPr>
          <a:lstStyle/>
          <a:p>
            <a:r>
              <a:rPr lang="en-GB" sz="3600" dirty="0" smtClean="0">
                <a:solidFill>
                  <a:schemeClr val="accent4"/>
                </a:solidFill>
              </a:rPr>
              <a:t>There </a:t>
            </a:r>
            <a:r>
              <a:rPr lang="en-GB" sz="3600" dirty="0">
                <a:solidFill>
                  <a:schemeClr val="accent4"/>
                </a:solidFill>
              </a:rPr>
              <a:t>are three major types of soil properties, sandy, clay, and loamy; let us take a look at </a:t>
            </a:r>
            <a:r>
              <a:rPr lang="en-GB" sz="3600" dirty="0" smtClean="0">
                <a:solidFill>
                  <a:schemeClr val="accent4"/>
                </a:solidFill>
              </a:rPr>
              <a:t>these</a:t>
            </a:r>
          </a:p>
          <a:p>
            <a:r>
              <a:rPr lang="en-GB" sz="3600" dirty="0"/>
              <a:t>Sandy </a:t>
            </a:r>
            <a:r>
              <a:rPr lang="en-GB" sz="3600" dirty="0" smtClean="0"/>
              <a:t>soil</a:t>
            </a:r>
          </a:p>
          <a:p>
            <a:r>
              <a:rPr lang="en-GB" sz="3600" dirty="0"/>
              <a:t>Clay </a:t>
            </a:r>
            <a:r>
              <a:rPr lang="en-GB" sz="3600" dirty="0" smtClean="0"/>
              <a:t>soil</a:t>
            </a:r>
          </a:p>
          <a:p>
            <a:r>
              <a:rPr lang="en-GB" sz="3600" dirty="0"/>
              <a:t>Loamy Soil</a:t>
            </a:r>
          </a:p>
        </p:txBody>
      </p:sp>
    </p:spTree>
    <p:extLst>
      <p:ext uri="{BB962C8B-B14F-4D97-AF65-F5344CB8AC3E}">
        <p14:creationId xmlns:p14="http://schemas.microsoft.com/office/powerpoint/2010/main" val="4252820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Agricultural </a:t>
            </a:r>
            <a:r>
              <a:rPr lang="en-GB" dirty="0"/>
              <a:t>extension</a:t>
            </a:r>
            <a:br>
              <a:rPr lang="en-GB" dirty="0"/>
            </a:br>
            <a:endParaRPr lang="en-GB" dirty="0"/>
          </a:p>
        </p:txBody>
      </p:sp>
      <p:sp>
        <p:nvSpPr>
          <p:cNvPr id="3" name="Content Placeholder 2"/>
          <p:cNvSpPr>
            <a:spLocks noGrp="1"/>
          </p:cNvSpPr>
          <p:nvPr>
            <p:ph idx="1"/>
          </p:nvPr>
        </p:nvSpPr>
        <p:spPr>
          <a:xfrm>
            <a:off x="677333" y="2160589"/>
            <a:ext cx="10128041" cy="4201574"/>
          </a:xfrm>
        </p:spPr>
        <p:txBody>
          <a:bodyPr>
            <a:noAutofit/>
          </a:bodyPr>
          <a:lstStyle/>
          <a:p>
            <a:r>
              <a:rPr lang="en-GB" sz="2400" dirty="0" smtClean="0"/>
              <a:t>The </a:t>
            </a:r>
            <a:r>
              <a:rPr lang="en-GB" sz="2400" dirty="0"/>
              <a:t>agricultural extension worker is mainly concerned with the behaviour of the rural populace and their attitudes toward changes. </a:t>
            </a:r>
            <a:endParaRPr lang="en-GB" sz="2400" dirty="0" smtClean="0"/>
          </a:p>
          <a:p>
            <a:r>
              <a:rPr lang="en-GB" sz="2400" dirty="0" smtClean="0"/>
              <a:t>There </a:t>
            </a:r>
            <a:r>
              <a:rPr lang="en-GB" sz="2400" dirty="0"/>
              <a:t>are various methods of, effectively, transmitting agricultural innovations to farmers. Where appropriate, agricultural extension also </a:t>
            </a:r>
            <a:r>
              <a:rPr lang="en-GB" sz="2400" dirty="0" smtClean="0"/>
              <a:t>helps </a:t>
            </a:r>
            <a:r>
              <a:rPr lang="en-GB" sz="2400" dirty="0"/>
              <a:t>to build up groups of local farmers and organisations, so that they can benefit from extension programmes. </a:t>
            </a:r>
            <a:endParaRPr lang="en-GB" sz="2400" dirty="0" smtClean="0"/>
          </a:p>
          <a:p>
            <a:r>
              <a:rPr lang="en-GB" sz="2400" dirty="0" smtClean="0"/>
              <a:t>Agricultural </a:t>
            </a:r>
            <a:r>
              <a:rPr lang="en-GB" sz="2400" dirty="0"/>
              <a:t>extension, therefore, provides the indispensable elements that farmers need to improve their agricultural productivity</a:t>
            </a:r>
          </a:p>
        </p:txBody>
      </p:sp>
    </p:spTree>
    <p:extLst>
      <p:ext uri="{BB962C8B-B14F-4D97-AF65-F5344CB8AC3E}">
        <p14:creationId xmlns:p14="http://schemas.microsoft.com/office/powerpoint/2010/main" val="307037570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Special categories of soil</a:t>
            </a:r>
          </a:p>
        </p:txBody>
      </p:sp>
      <p:sp>
        <p:nvSpPr>
          <p:cNvPr id="3" name="Content Placeholder 2"/>
          <p:cNvSpPr>
            <a:spLocks noGrp="1"/>
          </p:cNvSpPr>
          <p:nvPr>
            <p:ph idx="1"/>
          </p:nvPr>
        </p:nvSpPr>
        <p:spPr>
          <a:xfrm>
            <a:off x="677334" y="2160589"/>
            <a:ext cx="8596668" cy="4227332"/>
          </a:xfrm>
        </p:spPr>
        <p:txBody>
          <a:bodyPr>
            <a:noAutofit/>
          </a:bodyPr>
          <a:lstStyle/>
          <a:p>
            <a:r>
              <a:rPr lang="en-GB" sz="3600" dirty="0" smtClean="0"/>
              <a:t>These </a:t>
            </a:r>
            <a:r>
              <a:rPr lang="en-GB" sz="3600" dirty="0"/>
              <a:t>are the soil particles which cannot easily fit into the above three particles, but they are a combination of one or two, or all the above soil particles. </a:t>
            </a:r>
            <a:endParaRPr lang="en-GB" sz="3600" dirty="0" smtClean="0"/>
          </a:p>
          <a:p>
            <a:r>
              <a:rPr lang="en-GB" sz="3600" dirty="0" smtClean="0"/>
              <a:t>They </a:t>
            </a:r>
            <a:r>
              <a:rPr lang="en-GB" sz="3600" dirty="0"/>
              <a:t>arc silt, silt-loam, clay-loam, medium and heavy clay and silt-clay</a:t>
            </a:r>
            <a:r>
              <a:rPr lang="en-GB" sz="2800" dirty="0"/>
              <a:t>.</a:t>
            </a:r>
          </a:p>
        </p:txBody>
      </p:sp>
    </p:spTree>
    <p:extLst>
      <p:ext uri="{BB962C8B-B14F-4D97-AF65-F5344CB8AC3E}">
        <p14:creationId xmlns:p14="http://schemas.microsoft.com/office/powerpoint/2010/main" val="19318046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Classification According to Life Cycle</a:t>
            </a:r>
          </a:p>
        </p:txBody>
      </p:sp>
      <p:sp>
        <p:nvSpPr>
          <p:cNvPr id="3" name="Content Placeholder 2"/>
          <p:cNvSpPr>
            <a:spLocks noGrp="1"/>
          </p:cNvSpPr>
          <p:nvPr>
            <p:ph idx="1"/>
          </p:nvPr>
        </p:nvSpPr>
        <p:spPr>
          <a:xfrm>
            <a:off x="103031" y="1777285"/>
            <a:ext cx="10534917" cy="5080715"/>
          </a:xfrm>
        </p:spPr>
        <p:txBody>
          <a:bodyPr>
            <a:normAutofit/>
          </a:bodyPr>
          <a:lstStyle/>
          <a:p>
            <a:r>
              <a:rPr lang="en-GB" sz="2000" dirty="0"/>
              <a:t>Life cycle is the period from germination to harvesting. </a:t>
            </a:r>
            <a:endParaRPr lang="en-GB" sz="2000" dirty="0" smtClean="0"/>
          </a:p>
          <a:p>
            <a:r>
              <a:rPr lang="en-GB" sz="2000" dirty="0" smtClean="0"/>
              <a:t>On </a:t>
            </a:r>
            <a:r>
              <a:rPr lang="en-GB" sz="2000" dirty="0"/>
              <a:t>this basis, crops are subdivided into four groups</a:t>
            </a:r>
            <a:r>
              <a:rPr lang="en-GB" sz="2000" dirty="0" smtClean="0"/>
              <a:t>.</a:t>
            </a:r>
          </a:p>
          <a:p>
            <a:pPr marL="0" indent="0">
              <a:buNone/>
            </a:pPr>
            <a:r>
              <a:rPr lang="en-GB" sz="2000" dirty="0">
                <a:solidFill>
                  <a:schemeClr val="accent4"/>
                </a:solidFill>
              </a:rPr>
              <a:t> </a:t>
            </a:r>
            <a:r>
              <a:rPr lang="en-GB" sz="2000" dirty="0" smtClean="0">
                <a:solidFill>
                  <a:schemeClr val="accent4"/>
                </a:solidFill>
              </a:rPr>
              <a:t>                                Annual </a:t>
            </a:r>
            <a:r>
              <a:rPr lang="en-GB" sz="2000" dirty="0">
                <a:solidFill>
                  <a:schemeClr val="accent4"/>
                </a:solidFill>
              </a:rPr>
              <a:t>crops </a:t>
            </a:r>
            <a:endParaRPr lang="en-GB" sz="2000" dirty="0" smtClean="0">
              <a:solidFill>
                <a:schemeClr val="accent4"/>
              </a:solidFill>
            </a:endParaRPr>
          </a:p>
          <a:p>
            <a:r>
              <a:rPr lang="en-GB" sz="2000" dirty="0" smtClean="0"/>
              <a:t>These </a:t>
            </a:r>
            <a:r>
              <a:rPr lang="en-GB" sz="2000" dirty="0"/>
              <a:t>are crops that complete their life cycle once in a year or a growing season- during which the vegetative and reproductive stages are completed, e.g. maize, rice, cowpea, millet, </a:t>
            </a:r>
            <a:r>
              <a:rPr lang="en-GB" sz="2000" dirty="0" smtClean="0"/>
              <a:t>vegetables</a:t>
            </a:r>
            <a:r>
              <a:rPr lang="en-GB" sz="2000" dirty="0"/>
              <a:t>, cotton, groundnut, etc</a:t>
            </a:r>
            <a:r>
              <a:rPr lang="en-GB" sz="2000" dirty="0" smtClean="0"/>
              <a:t>.</a:t>
            </a:r>
          </a:p>
          <a:p>
            <a:pPr marL="0" indent="0">
              <a:buNone/>
            </a:pPr>
            <a:r>
              <a:rPr lang="en-GB" sz="2000" dirty="0">
                <a:solidFill>
                  <a:schemeClr val="accent4"/>
                </a:solidFill>
              </a:rPr>
              <a:t> </a:t>
            </a:r>
            <a:r>
              <a:rPr lang="en-GB" sz="2000" dirty="0" smtClean="0">
                <a:solidFill>
                  <a:schemeClr val="accent4"/>
                </a:solidFill>
              </a:rPr>
              <a:t>                     Biennial </a:t>
            </a:r>
            <a:r>
              <a:rPr lang="en-GB" sz="2000" dirty="0">
                <a:solidFill>
                  <a:schemeClr val="accent4"/>
                </a:solidFill>
              </a:rPr>
              <a:t>crops </a:t>
            </a:r>
            <a:endParaRPr lang="en-GB" sz="2000" dirty="0" smtClean="0">
              <a:solidFill>
                <a:schemeClr val="accent4"/>
              </a:solidFill>
            </a:endParaRPr>
          </a:p>
          <a:p>
            <a:r>
              <a:rPr lang="en-GB" sz="2000" dirty="0" smtClean="0"/>
              <a:t>These </a:t>
            </a:r>
            <a:r>
              <a:rPr lang="en-GB" sz="2000" dirty="0"/>
              <a:t>are crops that complete their life cycle in two years or two growing seasons. In the first year, a plant undergoes the vegetative stages, where leaves and roots are produced in abundance, the plant also elongates; but during the second year, plants undergo reproductive stages where flowers, fruits and seeds are produced, e.g. carrot, lettuce, cabbage, ginger, etc</a:t>
            </a:r>
            <a:r>
              <a:rPr lang="en-GB" dirty="0"/>
              <a:t>.</a:t>
            </a:r>
          </a:p>
        </p:txBody>
      </p:sp>
    </p:spTree>
    <p:extLst>
      <p:ext uri="{BB962C8B-B14F-4D97-AF65-F5344CB8AC3E}">
        <p14:creationId xmlns:p14="http://schemas.microsoft.com/office/powerpoint/2010/main" val="401585055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Perennial </a:t>
            </a:r>
            <a:r>
              <a:rPr lang="en-GB" dirty="0"/>
              <a:t>crops</a:t>
            </a:r>
          </a:p>
        </p:txBody>
      </p:sp>
      <p:sp>
        <p:nvSpPr>
          <p:cNvPr id="3" name="Content Placeholder 2"/>
          <p:cNvSpPr>
            <a:spLocks noGrp="1"/>
          </p:cNvSpPr>
          <p:nvPr>
            <p:ph idx="1"/>
          </p:nvPr>
        </p:nvSpPr>
        <p:spPr>
          <a:xfrm>
            <a:off x="677333" y="1930401"/>
            <a:ext cx="10694711" cy="4110962"/>
          </a:xfrm>
        </p:spPr>
        <p:txBody>
          <a:bodyPr>
            <a:noAutofit/>
          </a:bodyPr>
          <a:lstStyle/>
          <a:p>
            <a:r>
              <a:rPr lang="en-GB" sz="2400" dirty="0" smtClean="0"/>
              <a:t>These </a:t>
            </a:r>
            <a:r>
              <a:rPr lang="en-GB" sz="2400" dirty="0"/>
              <a:t>are crops that complete their life cycle once in three years. </a:t>
            </a:r>
            <a:endParaRPr lang="en-GB" sz="2400" dirty="0" smtClean="0"/>
          </a:p>
          <a:p>
            <a:r>
              <a:rPr lang="en-GB" sz="2400" dirty="0" smtClean="0"/>
              <a:t>In </a:t>
            </a:r>
            <a:r>
              <a:rPr lang="en-GB" sz="2400" dirty="0"/>
              <a:t>the first two cycles (once in three years) they undergo the vegetative stages, while in the last year, the reproductive stages will be completed, e.g. rhizome, sugar cane, banana. A perennial plant that can survive for thirty years and above is called permanent crop- e.g. cocoa, kola nut, mango, oil palm, rubber, and coconut, etc</a:t>
            </a:r>
            <a:r>
              <a:rPr lang="en-GB" sz="2400" dirty="0" smtClean="0"/>
              <a:t>.</a:t>
            </a:r>
          </a:p>
          <a:p>
            <a:pPr marL="0" indent="0">
              <a:buNone/>
            </a:pPr>
            <a:r>
              <a:rPr lang="en-GB" sz="2400" dirty="0" smtClean="0"/>
              <a:t>                                             </a:t>
            </a:r>
            <a:r>
              <a:rPr lang="en-GB" sz="2800" dirty="0" smtClean="0">
                <a:solidFill>
                  <a:schemeClr val="accent4"/>
                </a:solidFill>
              </a:rPr>
              <a:t>Ephemerals</a:t>
            </a:r>
          </a:p>
          <a:p>
            <a:r>
              <a:rPr lang="en-GB" sz="2400" dirty="0" smtClean="0"/>
              <a:t> </a:t>
            </a:r>
            <a:r>
              <a:rPr lang="en-GB" sz="2400" dirty="0"/>
              <a:t>They are crops that complete their life cycle once in three or four months and can undergo two or three life cycles in a year, e.g. tomato</a:t>
            </a:r>
          </a:p>
        </p:txBody>
      </p:sp>
    </p:spTree>
    <p:extLst>
      <p:ext uri="{BB962C8B-B14F-4D97-AF65-F5344CB8AC3E}">
        <p14:creationId xmlns:p14="http://schemas.microsoft.com/office/powerpoint/2010/main" val="363768666"/>
      </p:ext>
    </p:extLst>
  </p:cSld>
  <p:clrMapOvr>
    <a:masterClrMapping/>
  </p:clrMapOvr>
  <p:transition spd="med">
    <p:pull/>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Classification According to Nature</a:t>
            </a:r>
          </a:p>
        </p:txBody>
      </p:sp>
      <p:sp>
        <p:nvSpPr>
          <p:cNvPr id="3" name="Content Placeholder 2"/>
          <p:cNvSpPr>
            <a:spLocks noGrp="1"/>
          </p:cNvSpPr>
          <p:nvPr>
            <p:ph idx="1"/>
          </p:nvPr>
        </p:nvSpPr>
        <p:spPr/>
        <p:txBody>
          <a:bodyPr/>
          <a:lstStyle/>
          <a:p>
            <a:r>
              <a:rPr lang="en-GB" dirty="0" smtClean="0"/>
              <a:t>Vegetables</a:t>
            </a:r>
          </a:p>
          <a:p>
            <a:r>
              <a:rPr lang="en-GB" dirty="0"/>
              <a:t>Cereal </a:t>
            </a:r>
            <a:r>
              <a:rPr lang="en-GB" dirty="0" smtClean="0"/>
              <a:t>crops</a:t>
            </a:r>
          </a:p>
          <a:p>
            <a:r>
              <a:rPr lang="en-GB" dirty="0"/>
              <a:t>Root and </a:t>
            </a:r>
            <a:r>
              <a:rPr lang="en-GB" dirty="0" smtClean="0"/>
              <a:t>Stem</a:t>
            </a:r>
          </a:p>
          <a:p>
            <a:r>
              <a:rPr lang="en-GB" dirty="0" smtClean="0"/>
              <a:t>Legumes</a:t>
            </a:r>
          </a:p>
          <a:p>
            <a:r>
              <a:rPr lang="en-GB" dirty="0"/>
              <a:t>Oil </a:t>
            </a:r>
            <a:r>
              <a:rPr lang="en-GB" dirty="0" smtClean="0"/>
              <a:t>crops</a:t>
            </a:r>
          </a:p>
          <a:p>
            <a:r>
              <a:rPr lang="en-GB" dirty="0"/>
              <a:t>Tree/cash crops</a:t>
            </a:r>
          </a:p>
        </p:txBody>
      </p:sp>
    </p:spTree>
    <p:extLst>
      <p:ext uri="{BB962C8B-B14F-4D97-AF65-F5344CB8AC3E}">
        <p14:creationId xmlns:p14="http://schemas.microsoft.com/office/powerpoint/2010/main" val="205942985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smtClean="0"/>
          </a:p>
          <a:p>
            <a:endParaRPr lang="en-GB" dirty="0"/>
          </a:p>
          <a:p>
            <a:endParaRPr lang="en-GB" dirty="0" smtClean="0"/>
          </a:p>
          <a:p>
            <a:endParaRPr lang="en-GB" dirty="0"/>
          </a:p>
          <a:p>
            <a:r>
              <a:rPr lang="en-GB" sz="4800" dirty="0" smtClean="0"/>
              <a:t>THAKNS TO ALL OF YOU</a:t>
            </a:r>
            <a:endParaRPr lang="en-GB" sz="4800" dirty="0"/>
          </a:p>
        </p:txBody>
      </p:sp>
    </p:spTree>
    <p:extLst>
      <p:ext uri="{BB962C8B-B14F-4D97-AF65-F5344CB8AC3E}">
        <p14:creationId xmlns:p14="http://schemas.microsoft.com/office/powerpoint/2010/main" val="31646427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Agricultural </a:t>
            </a:r>
            <a:r>
              <a:rPr lang="en-GB" dirty="0"/>
              <a:t>biology</a:t>
            </a:r>
          </a:p>
        </p:txBody>
      </p:sp>
      <p:sp>
        <p:nvSpPr>
          <p:cNvPr id="3" name="Content Placeholder 2"/>
          <p:cNvSpPr>
            <a:spLocks noGrp="1"/>
          </p:cNvSpPr>
          <p:nvPr>
            <p:ph idx="1"/>
          </p:nvPr>
        </p:nvSpPr>
        <p:spPr>
          <a:xfrm>
            <a:off x="450761" y="2160589"/>
            <a:ext cx="10663707" cy="4214453"/>
          </a:xfrm>
        </p:spPr>
        <p:txBody>
          <a:bodyPr>
            <a:normAutofit/>
          </a:bodyPr>
          <a:lstStyle/>
          <a:p>
            <a:r>
              <a:rPr lang="en-GB" sz="2000" dirty="0" smtClean="0"/>
              <a:t>This </a:t>
            </a:r>
            <a:r>
              <a:rPr lang="en-GB" sz="2000" dirty="0"/>
              <a:t>is another discipline related to crop as being affected by pests and diseases- and their control, for increased agricultural production</a:t>
            </a:r>
            <a:r>
              <a:rPr lang="en-GB" dirty="0"/>
              <a:t>. </a:t>
            </a:r>
          </a:p>
          <a:p>
            <a:pPr marL="0" indent="0">
              <a:buNone/>
            </a:pPr>
            <a:r>
              <a:rPr lang="en-GB" sz="2800" dirty="0" smtClean="0">
                <a:solidFill>
                  <a:schemeClr val="accent2"/>
                </a:solidFill>
              </a:rPr>
              <a:t>                 </a:t>
            </a:r>
            <a:r>
              <a:rPr lang="en-GB" sz="2800" dirty="0">
                <a:solidFill>
                  <a:schemeClr val="accent2"/>
                </a:solidFill>
              </a:rPr>
              <a:t>Agricultural biochemistry and </a:t>
            </a:r>
            <a:r>
              <a:rPr lang="en-GB" sz="2800" dirty="0" smtClean="0">
                <a:solidFill>
                  <a:schemeClr val="accent2"/>
                </a:solidFill>
              </a:rPr>
              <a:t>nutrition</a:t>
            </a:r>
          </a:p>
          <a:p>
            <a:r>
              <a:rPr lang="en-GB" sz="2000" dirty="0" smtClean="0"/>
              <a:t> </a:t>
            </a:r>
            <a:r>
              <a:rPr lang="en-GB" sz="2000" dirty="0"/>
              <a:t>This aspect involves the study of the biochemistry of all agricultural products and their nutritional value. It also relates to the formulation/production of livestock feeds</a:t>
            </a:r>
            <a:r>
              <a:rPr lang="en-GB" dirty="0" smtClean="0"/>
              <a:t>.</a:t>
            </a:r>
          </a:p>
          <a:p>
            <a:pPr marL="0" indent="0">
              <a:buNone/>
            </a:pPr>
            <a:r>
              <a:rPr lang="en-GB" sz="2800" dirty="0" smtClean="0">
                <a:solidFill>
                  <a:schemeClr val="accent2"/>
                </a:solidFill>
              </a:rPr>
              <a:t>                        Agricultural </a:t>
            </a:r>
            <a:r>
              <a:rPr lang="en-GB" sz="2800" dirty="0">
                <a:solidFill>
                  <a:schemeClr val="accent2"/>
                </a:solidFill>
              </a:rPr>
              <a:t>economics </a:t>
            </a:r>
            <a:endParaRPr lang="en-GB" sz="2800" dirty="0" smtClean="0">
              <a:solidFill>
                <a:schemeClr val="accent2"/>
              </a:solidFill>
            </a:endParaRPr>
          </a:p>
          <a:p>
            <a:r>
              <a:rPr lang="en-GB" sz="2000" dirty="0" smtClean="0"/>
              <a:t>This </a:t>
            </a:r>
            <a:r>
              <a:rPr lang="en-GB" sz="2000" dirty="0"/>
              <a:t>is the application of basic economic principles in the operations of the agricultural industry. It involves allocation of resources, organisation of farms, availability of agricultural inputs, pricing system of inputs and outputs and marketing of agricultural products. The effective utilisation of limited agricultural resources with a view to attaining optimum output</a:t>
            </a:r>
          </a:p>
        </p:txBody>
      </p:sp>
    </p:spTree>
    <p:extLst>
      <p:ext uri="{BB962C8B-B14F-4D97-AF65-F5344CB8AC3E}">
        <p14:creationId xmlns:p14="http://schemas.microsoft.com/office/powerpoint/2010/main" val="909025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Animal </a:t>
            </a:r>
            <a:r>
              <a:rPr lang="en-GB" dirty="0"/>
              <a:t>science</a:t>
            </a:r>
          </a:p>
        </p:txBody>
      </p:sp>
      <p:sp>
        <p:nvSpPr>
          <p:cNvPr id="3" name="Content Placeholder 2"/>
          <p:cNvSpPr>
            <a:spLocks noGrp="1"/>
          </p:cNvSpPr>
          <p:nvPr>
            <p:ph idx="1"/>
          </p:nvPr>
        </p:nvSpPr>
        <p:spPr/>
        <p:txBody>
          <a:bodyPr>
            <a:normAutofit lnSpcReduction="10000"/>
          </a:bodyPr>
          <a:lstStyle/>
          <a:p>
            <a:r>
              <a:rPr lang="en-GB" sz="2400" dirty="0" smtClean="0"/>
              <a:t>This </a:t>
            </a:r>
            <a:r>
              <a:rPr lang="en-GB" sz="2400" dirty="0"/>
              <a:t>discipline entails the production and management of animals (livestock) and their various products. </a:t>
            </a:r>
            <a:endParaRPr lang="en-GB" dirty="0"/>
          </a:p>
          <a:p>
            <a:pPr marL="0" indent="0">
              <a:buNone/>
            </a:pPr>
            <a:r>
              <a:rPr lang="en-GB" sz="2800" dirty="0" smtClean="0">
                <a:solidFill>
                  <a:schemeClr val="accent2"/>
                </a:solidFill>
              </a:rPr>
              <a:t>                </a:t>
            </a:r>
            <a:r>
              <a:rPr lang="en-GB" sz="2800" dirty="0">
                <a:solidFill>
                  <a:schemeClr val="accent2"/>
                </a:solidFill>
              </a:rPr>
              <a:t>Veterinary </a:t>
            </a:r>
            <a:r>
              <a:rPr lang="en-GB" sz="2800" dirty="0" smtClean="0">
                <a:solidFill>
                  <a:schemeClr val="accent2"/>
                </a:solidFill>
              </a:rPr>
              <a:t>science</a:t>
            </a:r>
          </a:p>
          <a:p>
            <a:r>
              <a:rPr lang="en-GB" sz="2400" dirty="0" smtClean="0"/>
              <a:t> </a:t>
            </a:r>
            <a:r>
              <a:rPr lang="en-GB" sz="2400" dirty="0"/>
              <a:t>This is similar to animal science, but more inclined to specialised study of all the medical issues relating to livestock and other domesticated animals including cattle, goats, sheep, dogs and birds. </a:t>
            </a:r>
            <a:r>
              <a:rPr lang="en-GB" sz="2400" dirty="0" smtClean="0"/>
              <a:t>.</a:t>
            </a:r>
          </a:p>
          <a:p>
            <a:pPr marL="0" indent="0">
              <a:buNone/>
            </a:pPr>
            <a:r>
              <a:rPr lang="en-GB" sz="3200" dirty="0" smtClean="0">
                <a:solidFill>
                  <a:schemeClr val="accent2"/>
                </a:solidFill>
              </a:rPr>
              <a:t>                      </a:t>
            </a:r>
            <a:r>
              <a:rPr lang="en-GB" sz="3200" dirty="0">
                <a:solidFill>
                  <a:schemeClr val="accent2"/>
                </a:solidFill>
              </a:rPr>
              <a:t>Forestry </a:t>
            </a:r>
            <a:endParaRPr lang="en-GB" sz="3200" dirty="0" smtClean="0">
              <a:solidFill>
                <a:schemeClr val="accent2"/>
              </a:solidFill>
            </a:endParaRPr>
          </a:p>
          <a:p>
            <a:r>
              <a:rPr lang="en-GB" sz="2000" dirty="0" smtClean="0"/>
              <a:t>This </a:t>
            </a:r>
            <a:r>
              <a:rPr lang="en-GB" sz="2000" dirty="0"/>
              <a:t>relates to the cultivation of economic trees for the use of man</a:t>
            </a:r>
            <a:r>
              <a:rPr lang="en-GB" dirty="0"/>
              <a:t>. </a:t>
            </a:r>
          </a:p>
        </p:txBody>
      </p:sp>
    </p:spTree>
    <p:extLst>
      <p:ext uri="{BB962C8B-B14F-4D97-AF65-F5344CB8AC3E}">
        <p14:creationId xmlns:p14="http://schemas.microsoft.com/office/powerpoint/2010/main" val="296982762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Integral</Template>
  <TotalTime>1807</TotalTime>
  <Words>6407</Words>
  <Application>Microsoft Office PowerPoint</Application>
  <PresentationFormat>Widescreen</PresentationFormat>
  <Paragraphs>357</Paragraphs>
  <Slides>74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74</vt:i4>
      </vt:variant>
    </vt:vector>
  </HeadingPairs>
  <TitlesOfParts>
    <vt:vector size="79" baseType="lpstr">
      <vt:lpstr>Arial</vt:lpstr>
      <vt:lpstr>Trebuchet MS</vt:lpstr>
      <vt:lpstr>Wingdings</vt:lpstr>
      <vt:lpstr>Wingdings 3</vt:lpstr>
      <vt:lpstr>Facet</vt:lpstr>
      <vt:lpstr>INTRODUCTION AGRICULTURE </vt:lpstr>
      <vt:lpstr>          Origin of Agriculture</vt:lpstr>
      <vt:lpstr>CONTINUE</vt:lpstr>
      <vt:lpstr>     The Meaning of Agriculture</vt:lpstr>
      <vt:lpstr>        Scope of Agriculture</vt:lpstr>
      <vt:lpstr>              Agronomy</vt:lpstr>
      <vt:lpstr>      Agricultural extension </vt:lpstr>
      <vt:lpstr>                 Agricultural biology</vt:lpstr>
      <vt:lpstr>                Animal science</vt:lpstr>
      <vt:lpstr>                        Wild life</vt:lpstr>
      <vt:lpstr>            Importance of Agriculture</vt:lpstr>
      <vt:lpstr> Concept of Agricultural Development</vt:lpstr>
      <vt:lpstr>          Fully Monetised Economy               </vt:lpstr>
      <vt:lpstr>               Industrial Economy</vt:lpstr>
      <vt:lpstr>continue</vt:lpstr>
      <vt:lpstr>  Role of Science and Technology in      Agriculture</vt:lpstr>
      <vt:lpstr>continue</vt:lpstr>
      <vt:lpstr>  Factors Responsible for Agricultural Development</vt:lpstr>
      <vt:lpstr>The factors responsible for agricultural development are discussed below </vt:lpstr>
      <vt:lpstr>          Agricultural inputs</vt:lpstr>
      <vt:lpstr>              Financial resources</vt:lpstr>
      <vt:lpstr>continue</vt:lpstr>
      <vt:lpstr>     Manpower development</vt:lpstr>
      <vt:lpstr>Irrigation Irrigation</vt:lpstr>
      <vt:lpstr>            Extension Service      </vt:lpstr>
      <vt:lpstr>Agricultural  Problems Development IN THE GAMBIA </vt:lpstr>
      <vt:lpstr>PowerPoint Presentation</vt:lpstr>
      <vt:lpstr>PowerPoint Presentation</vt:lpstr>
      <vt:lpstr>PowerPoint Presentation</vt:lpstr>
      <vt:lpstr>  Definition of Land Tenure System</vt:lpstr>
      <vt:lpstr>          Types of Land Tenure System</vt:lpstr>
      <vt:lpstr>     Principles of Land Use</vt:lpstr>
      <vt:lpstr>         Agriculture and forestry</vt:lpstr>
      <vt:lpstr>           Wildlife conservation</vt:lpstr>
      <vt:lpstr>  METHODS OF FARMING IN THE GAMBIA</vt:lpstr>
      <vt:lpstr>Characteristics of subsistence farming</vt:lpstr>
      <vt:lpstr>        Commercial Agriculture</vt:lpstr>
      <vt:lpstr>                Characteristics</vt:lpstr>
      <vt:lpstr>    Advantages of Mechanisation  </vt:lpstr>
      <vt:lpstr>    Disadvantages of Mechanisation</vt:lpstr>
      <vt:lpstr>PowerPoint Presentation</vt:lpstr>
      <vt:lpstr>                  FARM SYSTEM </vt:lpstr>
      <vt:lpstr>PowerPoint Presentation</vt:lpstr>
      <vt:lpstr>       Plan of a Rotation  </vt:lpstr>
      <vt:lpstr>ROTATION PLAN WITH OUR LOCAL CROPS </vt:lpstr>
      <vt:lpstr>PowerPoint Presentation</vt:lpstr>
      <vt:lpstr>Definition of Agricultural Extension</vt:lpstr>
      <vt:lpstr> The Concept of Agricultural Extension</vt:lpstr>
      <vt:lpstr>PowerPoint Presentation</vt:lpstr>
      <vt:lpstr>CHECK the pathway of information within extension service</vt:lpstr>
      <vt:lpstr>Importance of Agricultural Extension Services</vt:lpstr>
      <vt:lpstr>             Leadership training</vt:lpstr>
      <vt:lpstr>   Rate of Learning and Adoption</vt:lpstr>
      <vt:lpstr>                Innovators</vt:lpstr>
      <vt:lpstr>                      Early adopters</vt:lpstr>
      <vt:lpstr>                   The majority</vt:lpstr>
      <vt:lpstr> Stages of Learning and Adoption  </vt:lpstr>
      <vt:lpstr>PowerPoint Presentation</vt:lpstr>
      <vt:lpstr>ENVIRONMENTAL FACTORS AFFECTING AGRICULTURAL PRODUCTION</vt:lpstr>
      <vt:lpstr>                  Relative humidity</vt:lpstr>
      <vt:lpstr>             Rainfall </vt:lpstr>
      <vt:lpstr>            Solar radiation</vt:lpstr>
      <vt:lpstr>PowerPoint Presentation</vt:lpstr>
      <vt:lpstr>Definition OF Soil</vt:lpstr>
      <vt:lpstr>Physical Characteristics of the Soil</vt:lpstr>
      <vt:lpstr>                      Soil structure</vt:lpstr>
      <vt:lpstr>Importance of Soil Structure to Farmers</vt:lpstr>
      <vt:lpstr>Major Components of the Soil</vt:lpstr>
      <vt:lpstr>          Types and Properties of Soil</vt:lpstr>
      <vt:lpstr>Special categories of soil</vt:lpstr>
      <vt:lpstr>Classification According to Life Cycle</vt:lpstr>
      <vt:lpstr>                  Perennial crops</vt:lpstr>
      <vt:lpstr>Classification According to Nature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38</cp:revision>
  <cp:lastPrinted>2024-10-24T11:07:58Z</cp:lastPrinted>
  <dcterms:created xsi:type="dcterms:W3CDTF">2024-10-12T14:51:23Z</dcterms:created>
  <dcterms:modified xsi:type="dcterms:W3CDTF">2024-10-29T15:34:05Z</dcterms:modified>
</cp:coreProperties>
</file>